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1"/>
  </p:notesMasterIdLst>
  <p:sldIdLst>
    <p:sldId id="916" r:id="rId2"/>
    <p:sldId id="936" r:id="rId3"/>
    <p:sldId id="937" r:id="rId4"/>
    <p:sldId id="946" r:id="rId5"/>
    <p:sldId id="941" r:id="rId6"/>
    <p:sldId id="942" r:id="rId7"/>
    <p:sldId id="466" r:id="rId8"/>
    <p:sldId id="919" r:id="rId9"/>
    <p:sldId id="920" r:id="rId10"/>
    <p:sldId id="921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52" r:id="rId20"/>
    <p:sldId id="454" r:id="rId21"/>
    <p:sldId id="455" r:id="rId22"/>
    <p:sldId id="947" r:id="rId23"/>
    <p:sldId id="948" r:id="rId24"/>
    <p:sldId id="436" r:id="rId25"/>
    <p:sldId id="437" r:id="rId26"/>
    <p:sldId id="438" r:id="rId27"/>
    <p:sldId id="949" r:id="rId28"/>
    <p:sldId id="431" r:id="rId29"/>
    <p:sldId id="456" r:id="rId30"/>
    <p:sldId id="542" r:id="rId31"/>
    <p:sldId id="370" r:id="rId32"/>
    <p:sldId id="371" r:id="rId33"/>
    <p:sldId id="372" r:id="rId34"/>
    <p:sldId id="943" r:id="rId35"/>
    <p:sldId id="924" r:id="rId36"/>
    <p:sldId id="440" r:id="rId37"/>
    <p:sldId id="441" r:id="rId38"/>
    <p:sldId id="442" r:id="rId39"/>
    <p:sldId id="44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9777" autoAdjust="0"/>
  </p:normalViewPr>
  <p:slideViewPr>
    <p:cSldViewPr snapToGrid="0">
      <p:cViewPr varScale="1">
        <p:scale>
          <a:sx n="101" d="100"/>
          <a:sy n="101" d="100"/>
        </p:scale>
        <p:origin x="132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0D1-479D-4993-A100-291FE30C28EC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FD45-2CB5-4D04-8E67-8A7401C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6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1B7DA9-EF89-433F-822A-8E3DEE69329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venlink.com/resources/project-proposal" TargetMode="External"/><Relationship Id="rId2" Type="http://schemas.openxmlformats.org/officeDocument/2006/relationships/hyperlink" Target="https://jpatalon.cs.edinboro.edu/ecsc425/Assignment%20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patalon.cs.edinboro.edu/ecsc425/Assignment%205.pdf" TargetMode="External"/><Relationship Id="rId4" Type="http://schemas.openxmlformats.org/officeDocument/2006/relationships/hyperlink" Target="https://www.indeed.com/career-advice/career-development/how-to-write-a-project-propos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assignment5.pdf" TargetMode="External"/><Relationship Id="rId2" Type="http://schemas.openxmlformats.org/officeDocument/2006/relationships/hyperlink" Target="https://aws.amazon.com/education/awseduc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ws.amazon.com/education/awseduca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jpatalon.cs.edinboro.edu/cmac3990/Assignment%205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jpatalon.cs.edinboro.edu/csci425.001.201710/classfiles/assignment4-check.sh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venlink.com/resources/project-proposal" TargetMode="External"/><Relationship Id="rId2" Type="http://schemas.openxmlformats.org/officeDocument/2006/relationships/hyperlink" Target="https://jpatalon.cs.edinboro.edu/ecsc425/Assignment%20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patalon.cs.edinboro.edu/ecsc425/Assignment%205.pdf" TargetMode="External"/><Relationship Id="rId4" Type="http://schemas.openxmlformats.org/officeDocument/2006/relationships/hyperlink" Target="https://www.indeed.com/career-advice/career-development/how-to-write-a-project-propos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ccount.squarespace.com/domai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ws.amazon.com/education/awseducat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40354"/>
          </a:xfrm>
        </p:spPr>
        <p:txBody>
          <a:bodyPr/>
          <a:lstStyle/>
          <a:p>
            <a:r>
              <a:rPr lang="en-US" dirty="0"/>
              <a:t>Fall 2025 – Week 4.1 – September 16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Directory Services and User Management Review</a:t>
            </a:r>
          </a:p>
          <a:p>
            <a:r>
              <a:rPr lang="en-US" dirty="0"/>
              <a:t>AWS Educate services</a:t>
            </a:r>
          </a:p>
        </p:txBody>
      </p:sp>
    </p:spTree>
    <p:extLst>
      <p:ext uri="{BB962C8B-B14F-4D97-AF65-F5344CB8AC3E}">
        <p14:creationId xmlns:p14="http://schemas.microsoft.com/office/powerpoint/2010/main" val="159551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Security-Enhanced Linux (</a:t>
            </a:r>
            <a:r>
              <a:rPr lang="en-US" dirty="0" err="1"/>
              <a:t>SELinux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27161" cy="4449963"/>
          </a:xfrm>
        </p:spPr>
        <p:txBody>
          <a:bodyPr>
            <a:normAutofit/>
          </a:bodyPr>
          <a:lstStyle/>
          <a:p>
            <a:r>
              <a:rPr lang="en-US" dirty="0" err="1"/>
              <a:t>SELinux</a:t>
            </a:r>
            <a:r>
              <a:rPr lang="en-US" dirty="0"/>
              <a:t> is a kernel security module, that provides a mechanism for supporting access control policies</a:t>
            </a:r>
          </a:p>
          <a:p>
            <a:pPr lvl="1"/>
            <a:r>
              <a:rPr lang="en-US" dirty="0"/>
              <a:t>Origins of </a:t>
            </a:r>
            <a:r>
              <a:rPr lang="en-US" dirty="0" err="1"/>
              <a:t>SELinux</a:t>
            </a:r>
            <a:r>
              <a:rPr lang="en-US" dirty="0"/>
              <a:t> can be traced to earlier projects by the NSA</a:t>
            </a:r>
          </a:p>
          <a:p>
            <a:pPr lvl="1"/>
            <a:r>
              <a:rPr lang="en-US" dirty="0"/>
              <a:t>Provides a flexible mandatory access control (MAC) architecture into the major subsystems of the kernel</a:t>
            </a:r>
          </a:p>
          <a:p>
            <a:pPr lvl="1"/>
            <a:r>
              <a:rPr lang="en-US" dirty="0"/>
              <a:t>Limits or reduces the ability of a compromised program to cause harm</a:t>
            </a:r>
          </a:p>
          <a:p>
            <a:pPr lvl="1"/>
            <a:r>
              <a:rPr lang="en-US" dirty="0"/>
              <a:t>Independent of traditional Linux security access control mechanisms</a:t>
            </a:r>
          </a:p>
          <a:p>
            <a:pPr lvl="1"/>
            <a:r>
              <a:rPr lang="en-US" dirty="0"/>
              <a:t>Capabilities of mandatory access controls, mandatory integrity controls, role-based access control (RBAC), and type enforcement architecture</a:t>
            </a:r>
          </a:p>
          <a:p>
            <a:pPr lvl="2"/>
            <a:r>
              <a:rPr lang="en-US" dirty="0"/>
              <a:t>RBAC: Regulates access to a computer or network based on user roles</a:t>
            </a:r>
          </a:p>
          <a:p>
            <a:pPr lvl="2"/>
            <a:r>
              <a:rPr lang="en-US" dirty="0"/>
              <a:t>Type enforcement: gives a subject access to objects based on rules in a security context</a:t>
            </a:r>
          </a:p>
          <a:p>
            <a:pPr lvl="1"/>
            <a:r>
              <a:rPr lang="en-US" dirty="0"/>
              <a:t>Popular in container use</a:t>
            </a:r>
          </a:p>
          <a:p>
            <a:pPr lvl="1"/>
            <a:r>
              <a:rPr lang="en-US" dirty="0"/>
              <a:t>Check status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getenforce</a:t>
            </a:r>
            <a:r>
              <a:rPr lang="en-US" dirty="0"/>
              <a:t> command</a:t>
            </a:r>
          </a:p>
          <a:p>
            <a:pPr lvl="2"/>
            <a:r>
              <a:rPr lang="en-US" dirty="0"/>
              <a:t>More detailed status information can be found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sestatus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AppArmor</a:t>
            </a:r>
            <a:r>
              <a:rPr lang="en-US" dirty="0"/>
              <a:t> or Samsung Knox</a:t>
            </a:r>
          </a:p>
        </p:txBody>
      </p:sp>
      <p:pic>
        <p:nvPicPr>
          <p:cNvPr id="1026" name="Picture 2" descr="Image result for se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142915"/>
            <a:ext cx="1853324" cy="19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8257"/>
          </a:xfrm>
        </p:spPr>
        <p:txBody>
          <a:bodyPr>
            <a:normAutofit/>
          </a:bodyPr>
          <a:lstStyle/>
          <a:p>
            <a:r>
              <a:rPr lang="en-US" dirty="0"/>
              <a:t>Free and Open Source Software (FOSS)</a:t>
            </a:r>
          </a:p>
          <a:p>
            <a:pPr lvl="1"/>
            <a:r>
              <a:rPr lang="en-US" dirty="0"/>
              <a:t>Free as in speech, not as in beer</a:t>
            </a:r>
          </a:p>
          <a:p>
            <a:pPr lvl="1"/>
            <a:r>
              <a:rPr lang="en-US" dirty="0"/>
              <a:t>Source code readily available for anyone to view or modify</a:t>
            </a:r>
          </a:p>
          <a:p>
            <a:pPr lvl="1"/>
            <a:r>
              <a:rPr lang="en-US" dirty="0"/>
              <a:t>Absolves programmers from liability</a:t>
            </a:r>
          </a:p>
          <a:p>
            <a:r>
              <a:rPr lang="en-US" dirty="0"/>
              <a:t>GNU Public License</a:t>
            </a:r>
          </a:p>
          <a:p>
            <a:pPr lvl="1"/>
            <a:r>
              <a:rPr lang="en-US" dirty="0"/>
              <a:t>Dictates licensing behavior</a:t>
            </a:r>
          </a:p>
          <a:p>
            <a:pPr lvl="1"/>
            <a:r>
              <a:rPr lang="en-US" dirty="0"/>
              <a:t>Software is free, may be modified and resold provided full source code</a:t>
            </a:r>
            <a:br>
              <a:rPr lang="en-US" dirty="0"/>
            </a:br>
            <a:r>
              <a:rPr lang="en-US" dirty="0"/>
              <a:t> and changes are released as open source</a:t>
            </a:r>
          </a:p>
          <a:p>
            <a:r>
              <a:rPr lang="en-US" dirty="0"/>
              <a:t>Kernel Differences</a:t>
            </a:r>
          </a:p>
          <a:p>
            <a:pPr lvl="1"/>
            <a:r>
              <a:rPr lang="en-US" dirty="0"/>
              <a:t>Distribution vendors take a base kernel, add customized patching, perform additional QA</a:t>
            </a:r>
          </a:p>
          <a:p>
            <a:r>
              <a:rPr lang="en-US" dirty="0"/>
              <a:t>Upstream and Downstream</a:t>
            </a:r>
          </a:p>
          <a:p>
            <a:pPr lvl="1"/>
            <a:r>
              <a:rPr lang="en-US" dirty="0"/>
              <a:t>Software project maintainers release tools and programs (upstream)</a:t>
            </a:r>
          </a:p>
          <a:p>
            <a:pPr lvl="1"/>
            <a:r>
              <a:rPr lang="en-US" dirty="0"/>
              <a:t>Distribution vendors put software and tools together into a package (downstream)</a:t>
            </a:r>
          </a:p>
        </p:txBody>
      </p:sp>
      <p:pic>
        <p:nvPicPr>
          <p:cNvPr id="4" name="Picture 2" descr="https://upload.wikimedia.org/wikipedia/commons/thumb/a/af/Tux.png/220px-T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16" y="3614456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1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File Hierarchy Standard (FHS)</a:t>
            </a:r>
          </a:p>
          <a:p>
            <a:pPr lvl="1"/>
            <a:r>
              <a:rPr lang="en-US" dirty="0"/>
              <a:t>Linux Standard Base (LSB)</a:t>
            </a:r>
          </a:p>
          <a:p>
            <a:r>
              <a:rPr lang="en-US" dirty="0"/>
              <a:t>Single, Multiple, Network User</a:t>
            </a:r>
          </a:p>
          <a:p>
            <a:pPr lvl="1"/>
            <a:r>
              <a:rPr lang="en-US" dirty="0"/>
              <a:t>Windows originally a “one computer, one desk, one user” operating system</a:t>
            </a:r>
          </a:p>
          <a:p>
            <a:pPr lvl="1"/>
            <a:r>
              <a:rPr lang="en-US" dirty="0"/>
              <a:t>Linux originally developed with networking and multiple users in mind</a:t>
            </a:r>
          </a:p>
          <a:p>
            <a:r>
              <a:rPr lang="en-US" dirty="0"/>
              <a:t>Registry and text files</a:t>
            </a:r>
          </a:p>
          <a:p>
            <a:pPr lvl="1"/>
            <a:r>
              <a:rPr lang="en-US" dirty="0"/>
              <a:t>Windows uses a registry – a large database of configuration values</a:t>
            </a:r>
          </a:p>
          <a:p>
            <a:pPr lvl="1"/>
            <a:r>
              <a:rPr lang="en-US" dirty="0"/>
              <a:t>Linux uses text files – small scattered configurations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Local and network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commons/thumb/a/af/Tux.png/220px-T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16" y="3614456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31241"/>
          </a:xfrm>
        </p:spPr>
        <p:txBody>
          <a:bodyPr>
            <a:normAutofit/>
          </a:bodyPr>
          <a:lstStyle/>
          <a:p>
            <a:r>
              <a:rPr lang="en-US" dirty="0"/>
              <a:t>Root – Top level directory</a:t>
            </a:r>
          </a:p>
          <a:p>
            <a:pPr lvl="1"/>
            <a:r>
              <a:rPr lang="en-US" dirty="0"/>
              <a:t>Represented by a forward slash /</a:t>
            </a:r>
          </a:p>
          <a:p>
            <a:pPr lvl="1"/>
            <a:r>
              <a:rPr lang="en-US" dirty="0"/>
              <a:t>Similar to C:\ on Windows</a:t>
            </a:r>
          </a:p>
          <a:p>
            <a:r>
              <a:rPr lang="en-US" dirty="0"/>
              <a:t>/bin – User applications (binaries)</a:t>
            </a:r>
          </a:p>
          <a:p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 – System applications</a:t>
            </a:r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 – </a:t>
            </a:r>
            <a:r>
              <a:rPr lang="en-US" dirty="0" err="1"/>
              <a:t>Config</a:t>
            </a:r>
            <a:r>
              <a:rPr lang="en-US" dirty="0"/>
              <a:t> files</a:t>
            </a:r>
          </a:p>
          <a:p>
            <a:r>
              <a:rPr lang="en-US" dirty="0"/>
              <a:t>/dev – Device files</a:t>
            </a:r>
          </a:p>
          <a:p>
            <a:pPr lvl="1"/>
            <a:r>
              <a:rPr lang="en-US" dirty="0"/>
              <a:t>Virtual file systems!</a:t>
            </a:r>
          </a:p>
          <a:p>
            <a:r>
              <a:rPr lang="en-US" dirty="0"/>
              <a:t>/proc – Process Information</a:t>
            </a:r>
          </a:p>
          <a:p>
            <a:r>
              <a:rPr lang="en-US" dirty="0"/>
              <a:t>/</a:t>
            </a:r>
            <a:r>
              <a:rPr lang="en-US" dirty="0" err="1"/>
              <a:t>var</a:t>
            </a:r>
            <a:r>
              <a:rPr lang="en-US" dirty="0"/>
              <a:t> – Variable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 – User programs</a:t>
            </a:r>
          </a:p>
          <a:p>
            <a:r>
              <a:rPr lang="en-US" dirty="0"/>
              <a:t>/opt – Additional optional programs</a:t>
            </a:r>
          </a:p>
          <a:p>
            <a:r>
              <a:rPr lang="en-US" dirty="0"/>
              <a:t>/home – Home directories</a:t>
            </a:r>
          </a:p>
          <a:p>
            <a:r>
              <a:rPr lang="en-US" dirty="0"/>
              <a:t>/root – Root user home directory</a:t>
            </a:r>
          </a:p>
          <a:p>
            <a:r>
              <a:rPr lang="en-US" dirty="0"/>
              <a:t>/boot – Boot loader files</a:t>
            </a:r>
          </a:p>
          <a:p>
            <a:r>
              <a:rPr lang="en-US" dirty="0"/>
              <a:t>/lib – System library files</a:t>
            </a:r>
          </a:p>
          <a:p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 – Mount directory</a:t>
            </a:r>
          </a:p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– Temporary files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7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– switch user command – allows user to impersonate another</a:t>
            </a:r>
          </a:p>
          <a:p>
            <a:pPr lvl="1"/>
            <a:r>
              <a:rPr lang="en-US" dirty="0"/>
              <a:t>Most commonly used to impersonate root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/>
              <a:t> – switch user do (super user do) – run a command as another user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 – visual editor – command driven text based editor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i</a:t>
            </a:r>
            <a:r>
              <a:rPr lang="en-US" dirty="0"/>
              <a:t> to switch to insert mode, esc to return to command mode</a:t>
            </a:r>
          </a:p>
          <a:p>
            <a:pPr lvl="1"/>
            <a:r>
              <a:rPr lang="en-US" dirty="0"/>
              <a:t>Type command :</a:t>
            </a:r>
            <a:r>
              <a:rPr lang="en-US" dirty="0" err="1"/>
              <a:t>wq</a:t>
            </a:r>
            <a:r>
              <a:rPr lang="en-US" dirty="0"/>
              <a:t>! to save and close the file (write and quit)</a:t>
            </a:r>
          </a:p>
          <a:p>
            <a:pPr lvl="1"/>
            <a:r>
              <a:rPr lang="en-US" dirty="0"/>
              <a:t>Most popular Unix/Linux editor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dirty="0"/>
              <a:t> – simple text editor</a:t>
            </a:r>
          </a:p>
          <a:p>
            <a:pPr lvl="1"/>
            <a:r>
              <a:rPr lang="en-US" dirty="0"/>
              <a:t>Caret symbol represents control button (^X = </a:t>
            </a:r>
            <a:r>
              <a:rPr lang="en-US" dirty="0" err="1"/>
              <a:t>crtl+x</a:t>
            </a:r>
            <a:r>
              <a:rPr lang="en-US" dirty="0"/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gedit</a:t>
            </a:r>
            <a:r>
              <a:rPr lang="en-US" dirty="0"/>
              <a:t> – graphical editor similar to Windows Notepad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/>
              <a:t> – another simple editor</a:t>
            </a: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9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5906"/>
          </a:xfrm>
        </p:spPr>
        <p:txBody>
          <a:bodyPr>
            <a:normAutofit/>
          </a:bodyPr>
          <a:lstStyle/>
          <a:p>
            <a:r>
              <a:rPr lang="en-US" sz="2400" dirty="0"/>
              <a:t>Directory structure navigation</a:t>
            </a:r>
          </a:p>
          <a:p>
            <a:pPr lvl="1"/>
            <a:r>
              <a:rPr lang="en-US" sz="2200" dirty="0"/>
              <a:t>cd command lets us change directories</a:t>
            </a:r>
          </a:p>
          <a:p>
            <a:pPr marL="384048" lvl="2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/home/user/</a:t>
            </a:r>
          </a:p>
          <a:p>
            <a:pPr lvl="1"/>
            <a:r>
              <a:rPr lang="en-US" sz="1800" dirty="0"/>
              <a:t>cd command by itself changes to users home directory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</a:p>
          <a:p>
            <a:pPr lvl="1"/>
            <a:r>
              <a:rPr lang="en-US" sz="1800" dirty="0"/>
              <a:t>Parent directory is represented by two periods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 ..</a:t>
            </a:r>
          </a:p>
          <a:p>
            <a:pPr lvl="1"/>
            <a:r>
              <a:rPr lang="en-US" dirty="0" err="1"/>
              <a:t>p</a:t>
            </a:r>
            <a:r>
              <a:rPr lang="en-US" sz="1800" dirty="0" err="1"/>
              <a:t>wd</a:t>
            </a:r>
            <a:r>
              <a:rPr lang="en-US" sz="1800" dirty="0"/>
              <a:t> shows us what directory we are currently in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[user@jason88 ~]$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/home/user</a:t>
            </a:r>
          </a:p>
          <a:p>
            <a:pPr lvl="1"/>
            <a:r>
              <a:rPr lang="en-US" sz="1800" dirty="0"/>
              <a:t>Files are edited with an editor</a:t>
            </a:r>
          </a:p>
          <a:p>
            <a:pPr lvl="2"/>
            <a:r>
              <a:rPr lang="en-US" dirty="0"/>
              <a:t>v</a:t>
            </a:r>
            <a:r>
              <a:rPr lang="en-US" sz="1400" dirty="0"/>
              <a:t>i, </a:t>
            </a:r>
            <a:r>
              <a:rPr lang="en-US" sz="1400" dirty="0" err="1"/>
              <a:t>nano</a:t>
            </a:r>
            <a:r>
              <a:rPr lang="en-US" sz="1400" dirty="0"/>
              <a:t>, joe, etc.</a:t>
            </a:r>
          </a:p>
          <a:p>
            <a:pPr lvl="1"/>
            <a:r>
              <a:rPr lang="en-US" sz="1800" dirty="0"/>
              <a:t>Executables are executed</a:t>
            </a:r>
          </a:p>
          <a:p>
            <a:pPr marL="384048"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/tmp/script.sh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14390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3154">
            <a:off x="6493153" y="2413985"/>
            <a:ext cx="53258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command (lowercase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733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685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/>
              <a:t> – Make a directory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/folder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/>
              <a:t> – add a new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 a password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/>
              <a:t> – Changes the password of the current user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jpatalon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– Changes the password of user </a:t>
            </a:r>
            <a:r>
              <a:rPr lang="en-US" dirty="0" err="1"/>
              <a:t>jpatalon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dirty="0"/>
              <a:t> – Manage installed packages and software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search &lt;package&gt;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install &lt;package&gt;</a:t>
            </a:r>
          </a:p>
          <a:p>
            <a:pPr marL="201168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yum update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wget</a:t>
            </a:r>
            <a:r>
              <a:rPr lang="en-US" dirty="0"/>
              <a:t> – download a file from the internet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0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5020"/>
          </a:xfrm>
        </p:spPr>
        <p:txBody>
          <a:bodyPr>
            <a:normAutofit/>
          </a:bodyPr>
          <a:lstStyle/>
          <a:p>
            <a:r>
              <a:rPr lang="en-US" dirty="0"/>
              <a:t>Background a job (&amp;)</a:t>
            </a:r>
          </a:p>
          <a:p>
            <a:pPr lvl="1"/>
            <a:r>
              <a:rPr lang="en-US" dirty="0"/>
              <a:t>Append an ampersand to the end of the command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top &amp;</a:t>
            </a:r>
          </a:p>
          <a:p>
            <a:pPr lvl="1"/>
            <a:r>
              <a:rPr lang="en-US" dirty="0"/>
              <a:t>Bring the job into the foreground</a:t>
            </a:r>
          </a:p>
          <a:p>
            <a:pPr lvl="2"/>
            <a:r>
              <a:rPr lang="en-US" dirty="0"/>
              <a:t>Ex: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&lt;job&gt;</a:t>
            </a:r>
          </a:p>
          <a:p>
            <a:r>
              <a:rPr lang="en-US" dirty="0"/>
              <a:t>Environment Variables</a:t>
            </a:r>
          </a:p>
          <a:p>
            <a:pPr lvl="1"/>
            <a:r>
              <a:rPr lang="en-US" dirty="0"/>
              <a:t>Various variables in your shell</a:t>
            </a: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$SHELL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asdf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84048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Variable can be numbers, words, letters, arrays, command output…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=$(cat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=`cat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pPr lvl="3"/>
            <a:r>
              <a:rPr lang="en-US" dirty="0" err="1">
                <a:cs typeface="Courier New" panose="02070309020205020404" pitchFamily="49" charset="0"/>
              </a:rPr>
              <a:t>Backticks</a:t>
            </a:r>
            <a:r>
              <a:rPr lang="en-US" dirty="0">
                <a:cs typeface="Courier New" panose="02070309020205020404" pitchFamily="49" charset="0"/>
              </a:rPr>
              <a:t> ^</a:t>
            </a:r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82472">
            <a:off x="6965705" y="2147456"/>
            <a:ext cx="4467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Everything is case sensitive!</a:t>
            </a:r>
          </a:p>
        </p:txBody>
      </p:sp>
    </p:spTree>
    <p:extLst>
      <p:ext uri="{BB962C8B-B14F-4D97-AF65-F5344CB8AC3E}">
        <p14:creationId xmlns:p14="http://schemas.microsoft.com/office/powerpoint/2010/main" val="387327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2443"/>
          </a:xfrm>
        </p:spPr>
        <p:txBody>
          <a:bodyPr>
            <a:normAutofit/>
          </a:bodyPr>
          <a:lstStyle/>
          <a:p>
            <a:r>
              <a:rPr lang="en-US" dirty="0"/>
              <a:t>Linux Shell</a:t>
            </a:r>
          </a:p>
          <a:p>
            <a:pPr lvl="1"/>
            <a:r>
              <a:rPr lang="en-US" dirty="0"/>
              <a:t>Environment provided for a user; dictates commands and variable structures…</a:t>
            </a:r>
          </a:p>
          <a:p>
            <a:pPr lvl="1"/>
            <a:r>
              <a:rPr lang="en-US" dirty="0"/>
              <a:t>BASH Shell – Bourne Again </a:t>
            </a:r>
            <a:r>
              <a:rPr lang="en-US" dirty="0" err="1"/>
              <a:t>SHell</a:t>
            </a:r>
            <a:endParaRPr lang="en-US" dirty="0"/>
          </a:p>
          <a:p>
            <a:pPr lvl="1"/>
            <a:r>
              <a:rPr lang="en-US" dirty="0"/>
              <a:t>C Shell</a:t>
            </a:r>
          </a:p>
          <a:p>
            <a:pPr lvl="1"/>
            <a:r>
              <a:rPr lang="en-US" dirty="0"/>
              <a:t>KSH – </a:t>
            </a:r>
            <a:r>
              <a:rPr lang="en-US" dirty="0" err="1"/>
              <a:t>Korn</a:t>
            </a:r>
            <a:r>
              <a:rPr lang="en-US" dirty="0"/>
              <a:t> Shell</a:t>
            </a:r>
          </a:p>
          <a:p>
            <a:r>
              <a:rPr lang="en-US" dirty="0"/>
              <a:t>Tab completion (BASH)</a:t>
            </a:r>
          </a:p>
          <a:p>
            <a:pPr lvl="1"/>
            <a:r>
              <a:rPr lang="en-US" dirty="0"/>
              <a:t>Type the first few letters, press tab, system will attempt to auto-complete</a:t>
            </a:r>
          </a:p>
          <a:p>
            <a:r>
              <a:rPr lang="en-US" dirty="0"/>
              <a:t>String multiple commands together</a:t>
            </a:r>
          </a:p>
          <a:p>
            <a:pPr lvl="1"/>
            <a:r>
              <a:rPr lang="en-US" dirty="0"/>
              <a:t>Cat a file, grep for specific words, count the number of words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/filename | grep words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Man</a:t>
            </a:r>
          </a:p>
          <a:p>
            <a:pPr lvl="1"/>
            <a:r>
              <a:rPr lang="en-US" dirty="0"/>
              <a:t>Run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command to access manual pages!</a:t>
            </a:r>
          </a:p>
          <a:p>
            <a:pPr lvl="2"/>
            <a:r>
              <a:rPr lang="en-US" dirty="0"/>
              <a:t>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 which</a:t>
            </a:r>
          </a:p>
          <a:p>
            <a:pPr lvl="1"/>
            <a:endParaRPr lang="en-US" dirty="0"/>
          </a:p>
        </p:txBody>
      </p:sp>
      <p:pic>
        <p:nvPicPr>
          <p:cNvPr id="4" name="Picture 3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2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54C5-B4A5-3C4F-B7C2-94B58E12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Editor (SED)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8ABA-05A1-6F4E-801D-97E4638D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text editor that edits information coming from input or files</a:t>
            </a:r>
          </a:p>
          <a:p>
            <a:r>
              <a:rPr lang="en-US" dirty="0"/>
              <a:t>Easily replace text within a file</a:t>
            </a:r>
          </a:p>
          <a:p>
            <a:r>
              <a:rPr lang="en-US" dirty="0"/>
              <a:t>Basic usage:</a:t>
            </a:r>
          </a:p>
          <a:p>
            <a:pPr marL="201168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[options] commands [file-to-edit]</a:t>
            </a:r>
          </a:p>
          <a:p>
            <a:r>
              <a:rPr lang="en-US" dirty="0">
                <a:cs typeface="Courier New" panose="02070309020205020404" pitchFamily="49" charset="0"/>
              </a:rPr>
              <a:t>Some simple examples: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Replace all occurrences of the word “one” with the word “two” in a file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‘s/one/two/g’ file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Delete a line that matches a pattern</a:t>
            </a:r>
          </a:p>
          <a:p>
            <a:pPr marL="384048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‘/pattern/d’ file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Can be combined with the pipe command to edit text inline</a:t>
            </a:r>
          </a:p>
        </p:txBody>
      </p:sp>
      <p:pic>
        <p:nvPicPr>
          <p:cNvPr id="3074" name="Picture 2" descr="Image result for linux 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59" y="3869473"/>
            <a:ext cx="2107994" cy="2107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533295"/>
          </a:xfrm>
        </p:spPr>
        <p:txBody>
          <a:bodyPr>
            <a:normAutofit/>
          </a:bodyPr>
          <a:lstStyle/>
          <a:p>
            <a:r>
              <a:rPr lang="en-US" dirty="0"/>
              <a:t>Weekly Info</a:t>
            </a:r>
          </a:p>
          <a:p>
            <a:r>
              <a:rPr lang="en-US" dirty="0"/>
              <a:t>Obtaining a domain</a:t>
            </a:r>
          </a:p>
          <a:p>
            <a:r>
              <a:rPr lang="en-US" dirty="0"/>
              <a:t>VIP’s Review</a:t>
            </a:r>
          </a:p>
          <a:p>
            <a:pPr lvl="1"/>
            <a:r>
              <a:rPr lang="en-US" dirty="0"/>
              <a:t>Multiple IP’s on a single interface</a:t>
            </a:r>
          </a:p>
          <a:p>
            <a:pPr lvl="1"/>
            <a:r>
              <a:rPr lang="en-US" dirty="0"/>
              <a:t>Multiple interfaces</a:t>
            </a:r>
          </a:p>
          <a:p>
            <a:pPr lvl="1"/>
            <a:r>
              <a:rPr lang="en-US" dirty="0"/>
              <a:t>Network interface bonding</a:t>
            </a:r>
          </a:p>
          <a:p>
            <a:r>
              <a:rPr lang="en-US" dirty="0"/>
              <a:t>LDAP Review</a:t>
            </a:r>
          </a:p>
          <a:p>
            <a:r>
              <a:rPr lang="en-US" dirty="0"/>
              <a:t>Samba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33293"/>
          </a:xfrm>
        </p:spPr>
        <p:txBody>
          <a:bodyPr>
            <a:normAutofit/>
          </a:bodyPr>
          <a:lstStyle/>
          <a:p>
            <a:r>
              <a:rPr lang="en-US" dirty="0"/>
              <a:t>Clouds</a:t>
            </a:r>
          </a:p>
          <a:p>
            <a:pPr lvl="1"/>
            <a:r>
              <a:rPr lang="en-US" dirty="0"/>
              <a:t>Instances</a:t>
            </a:r>
          </a:p>
          <a:p>
            <a:pPr lvl="2"/>
            <a:r>
              <a:rPr lang="en-US" dirty="0"/>
              <a:t>Windows Instance Build Discussion</a:t>
            </a:r>
          </a:p>
          <a:p>
            <a:pPr lvl="2"/>
            <a:r>
              <a:rPr lang="en-US" dirty="0"/>
              <a:t>Linux Instance Build Discussion</a:t>
            </a:r>
          </a:p>
          <a:p>
            <a:pPr lvl="2"/>
            <a:r>
              <a:rPr lang="en-US" dirty="0"/>
              <a:t>Linux CLI Build Discussion</a:t>
            </a:r>
          </a:p>
          <a:p>
            <a:pPr lvl="1"/>
            <a:r>
              <a:rPr lang="en-US" dirty="0"/>
              <a:t>Elastic Load Balancers</a:t>
            </a:r>
          </a:p>
          <a:p>
            <a:pPr lvl="2"/>
            <a:r>
              <a:rPr lang="en-US" dirty="0"/>
              <a:t>Application Load Balancers Discussion</a:t>
            </a:r>
          </a:p>
          <a:p>
            <a:pPr lvl="2"/>
            <a:r>
              <a:rPr lang="en-US" dirty="0"/>
              <a:t>Classic Load Balancers Discussion</a:t>
            </a:r>
          </a:p>
          <a:p>
            <a:pPr lvl="2"/>
            <a:r>
              <a:rPr lang="en-US" dirty="0"/>
              <a:t>Build Examples Discussion</a:t>
            </a:r>
          </a:p>
          <a:p>
            <a:endParaRPr lang="en-US" dirty="0"/>
          </a:p>
        </p:txBody>
      </p:sp>
      <p:pic>
        <p:nvPicPr>
          <p:cNvPr id="1026" name="Picture 2" descr="http://www.capigi.eu/Portals/9/Images/CAPIGI%202016/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7" y="4112380"/>
            <a:ext cx="27717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AA26-AEFB-D24F-8533-5DB8439D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6603"/>
            <a:ext cx="1115568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Why external DNS doesn’t work for our domains…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752A-72F6-844D-9147-5248EB07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configure our servers to use Google’s free public </a:t>
            </a:r>
            <a:br>
              <a:rPr lang="en-US" dirty="0"/>
            </a:br>
            <a:r>
              <a:rPr lang="en-US" dirty="0"/>
              <a:t>recursive DNS server 8.8.8.8, our query will fail!</a:t>
            </a:r>
          </a:p>
          <a:p>
            <a:r>
              <a:rPr lang="en-US" dirty="0"/>
              <a:t>Google’s 8.8.8.8 server cannot query our</a:t>
            </a:r>
            <a:br>
              <a:rPr lang="en-US" dirty="0"/>
            </a:br>
            <a:r>
              <a:rPr lang="en-US" dirty="0"/>
              <a:t>41##.megastuff.biz name servers</a:t>
            </a:r>
          </a:p>
          <a:p>
            <a:pPr lvl="1"/>
            <a:r>
              <a:rPr lang="en-US" dirty="0"/>
              <a:t>The EUP campus firewall prevents this!</a:t>
            </a:r>
          </a:p>
          <a:p>
            <a:r>
              <a:rPr lang="en-US" dirty="0"/>
              <a:t>The query cannot complete!</a:t>
            </a:r>
          </a:p>
          <a:p>
            <a:r>
              <a:rPr lang="en-US" dirty="0"/>
              <a:t>If we perform the same query against a</a:t>
            </a:r>
            <a:br>
              <a:rPr lang="en-US" dirty="0"/>
            </a:br>
            <a:r>
              <a:rPr lang="en-US" dirty="0"/>
              <a:t>recursive DNS server </a:t>
            </a:r>
            <a:r>
              <a:rPr lang="en-US" b="1" dirty="0"/>
              <a:t>in the CS subnet</a:t>
            </a:r>
            <a:r>
              <a:rPr lang="en-US" dirty="0"/>
              <a:t>, the</a:t>
            </a:r>
            <a:br>
              <a:rPr lang="en-US" dirty="0"/>
            </a:br>
            <a:r>
              <a:rPr lang="en-US" dirty="0"/>
              <a:t>query will succeed!</a:t>
            </a:r>
          </a:p>
          <a:p>
            <a:pPr lvl="1"/>
            <a:r>
              <a:rPr lang="en-US" dirty="0"/>
              <a:t>We’ll just change our network configuration</a:t>
            </a:r>
            <a:br>
              <a:rPr lang="en-US" dirty="0"/>
            </a:br>
            <a:r>
              <a:rPr lang="en-US" dirty="0"/>
              <a:t>to make sure this will work!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5" y="1845734"/>
            <a:ext cx="3876675" cy="44481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448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005" y="1845734"/>
            <a:ext cx="3876675" cy="4448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752A-72F6-844D-9147-5248EB078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86709"/>
          </a:xfrm>
        </p:spPr>
        <p:txBody>
          <a:bodyPr>
            <a:normAutofit/>
          </a:bodyPr>
          <a:lstStyle/>
          <a:p>
            <a:r>
              <a:rPr lang="en-US" dirty="0"/>
              <a:t>We will change our recursive DNS setting to use</a:t>
            </a:r>
            <a:br>
              <a:rPr lang="en-US" dirty="0"/>
            </a:br>
            <a:r>
              <a:rPr lang="en-US" dirty="0"/>
              <a:t>the EUP CS servers cslab100.cs.edinboro.edu (147.64.242.100)</a:t>
            </a:r>
          </a:p>
          <a:p>
            <a:r>
              <a:rPr lang="en-US" dirty="0"/>
              <a:t>Since the cslab100/ server is on the cs network,</a:t>
            </a:r>
            <a:br>
              <a:rPr lang="en-US" dirty="0"/>
            </a:br>
            <a:r>
              <a:rPr lang="en-US" dirty="0"/>
              <a:t>it is not being blocked from querying our servers</a:t>
            </a:r>
          </a:p>
          <a:p>
            <a:r>
              <a:rPr lang="en-US" dirty="0"/>
              <a:t>Recursive queries against our servers from cslab100</a:t>
            </a:r>
            <a:br>
              <a:rPr lang="en-US" dirty="0"/>
            </a:br>
            <a:r>
              <a:rPr lang="en-US" dirty="0"/>
              <a:t>should still be blocked, but the authoritative DNS</a:t>
            </a:r>
            <a:br>
              <a:rPr lang="en-US" dirty="0"/>
            </a:br>
            <a:r>
              <a:rPr lang="en-US" dirty="0"/>
              <a:t>resolution will work!</a:t>
            </a:r>
          </a:p>
          <a:p>
            <a:pPr lvl="1"/>
            <a:r>
              <a:rPr lang="en-US" dirty="0"/>
              <a:t>We don’t want to provide recursive DNS services</a:t>
            </a:r>
            <a:br>
              <a:rPr lang="en-US" dirty="0"/>
            </a:br>
            <a:r>
              <a:rPr lang="en-US" dirty="0"/>
              <a:t>to the entire campus!</a:t>
            </a:r>
          </a:p>
          <a:p>
            <a:pPr lvl="1"/>
            <a:r>
              <a:rPr lang="en-US" dirty="0"/>
              <a:t>Recursive queries from 147.64.243.96/27 will work</a:t>
            </a:r>
          </a:p>
          <a:p>
            <a:pPr lvl="2"/>
            <a:r>
              <a:rPr lang="en-US" dirty="0"/>
              <a:t>147.64.243.96 – 147.64.243.127</a:t>
            </a:r>
          </a:p>
          <a:p>
            <a:pPr lvl="2"/>
            <a:r>
              <a:rPr lang="en-US" dirty="0"/>
              <a:t>We configured this in our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named.conf</a:t>
            </a:r>
            <a:r>
              <a:rPr lang="en-US" dirty="0"/>
              <a:t> file!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CB7E77-6D3C-8147-A057-F5C3079A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86603"/>
            <a:ext cx="1115568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Why external DNS doesn’t work for our domains…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EF2-BC6B-E1E6-E051-4E3FC5D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1D5F-83AA-474F-BD40-1AA7B888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Network Devices</a:t>
            </a:r>
          </a:p>
          <a:p>
            <a:pPr lvl="1"/>
            <a:r>
              <a:rPr lang="en-US" dirty="0"/>
              <a:t>enp1s0 and enp8s0 are on the CS subnet 147.64.242.0/23</a:t>
            </a:r>
          </a:p>
          <a:p>
            <a:pPr lvl="2"/>
            <a:r>
              <a:rPr lang="en-US" dirty="0"/>
              <a:t>We configured enp1s0 already</a:t>
            </a:r>
          </a:p>
          <a:p>
            <a:pPr lvl="2"/>
            <a:r>
              <a:rPr lang="en-US" dirty="0"/>
              <a:t>We disabled enp8s0 as part of assignment 2</a:t>
            </a:r>
          </a:p>
          <a:p>
            <a:pPr lvl="1"/>
            <a:r>
              <a:rPr lang="en-US" dirty="0"/>
              <a:t>enp9s0 and enp10s0 are on the private VM guest network</a:t>
            </a:r>
          </a:p>
          <a:p>
            <a:pPr lvl="2"/>
            <a:r>
              <a:rPr lang="en-US" dirty="0"/>
              <a:t>enp9s0 and enp10s0 should be disabled from assignment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7363-F4D9-89F0-C81D-5D7783B0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705DC-852C-BB99-F998-3AAF0FFC4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655" y="1845734"/>
            <a:ext cx="3248025" cy="438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6DE62-2480-5BD5-97C3-64D35D49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845" y="4097558"/>
            <a:ext cx="6048125" cy="12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EF2-BC6B-E1E6-E051-4E3FC5D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Network Config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1D5F-83AA-474F-BD40-1AA7B888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Network Devices</a:t>
            </a:r>
          </a:p>
          <a:p>
            <a:pPr lvl="1"/>
            <a:r>
              <a:rPr lang="en-US" dirty="0"/>
              <a:t>enp1s0 and enp8s0 are on the CS subnet 147.64.242.0/23</a:t>
            </a:r>
          </a:p>
          <a:p>
            <a:pPr lvl="2"/>
            <a:r>
              <a:rPr lang="en-US" dirty="0"/>
              <a:t>We configured enp1s0 already</a:t>
            </a:r>
          </a:p>
          <a:p>
            <a:pPr lvl="2"/>
            <a:r>
              <a:rPr lang="en-US" dirty="0"/>
              <a:t>We disabled enp8s0 as part of assignment 2</a:t>
            </a:r>
          </a:p>
          <a:p>
            <a:pPr lvl="1"/>
            <a:r>
              <a:rPr lang="en-US" dirty="0"/>
              <a:t>enp9s0 and enp10s0 are on the private VM guest network</a:t>
            </a:r>
          </a:p>
          <a:p>
            <a:pPr lvl="2"/>
            <a:r>
              <a:rPr lang="en-US" dirty="0"/>
              <a:t>enp9s0 and enp10s0 should be disabled from assignment 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Let us make some network changes!</a:t>
            </a:r>
          </a:p>
          <a:p>
            <a:pPr lvl="2"/>
            <a:r>
              <a:rPr lang="en-US" dirty="0"/>
              <a:t>Create network bond master device bond0</a:t>
            </a:r>
          </a:p>
          <a:p>
            <a:pPr lvl="3"/>
            <a:r>
              <a:rPr lang="en-US" dirty="0"/>
              <a:t>Reconfigure devices enp1s0 and enp8s0 to be slaves to bond0</a:t>
            </a:r>
          </a:p>
          <a:p>
            <a:pPr lvl="2"/>
            <a:r>
              <a:rPr lang="en-US" dirty="0"/>
              <a:t>Clean up other network device files</a:t>
            </a:r>
          </a:p>
          <a:p>
            <a:pPr lvl="3"/>
            <a:r>
              <a:rPr lang="en-US" dirty="0"/>
              <a:t>Make sure </a:t>
            </a:r>
            <a:r>
              <a:rPr lang="en-US"/>
              <a:t>devices enp9s0 </a:t>
            </a:r>
            <a:r>
              <a:rPr lang="en-US" dirty="0"/>
              <a:t>and enp10s0 are disabled</a:t>
            </a:r>
          </a:p>
          <a:p>
            <a:pPr lvl="2"/>
            <a:r>
              <a:rPr lang="en-US" dirty="0"/>
              <a:t>We made these changes last week, detailed in last weeks slides!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57363-F4D9-89F0-C81D-5D7783B0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10AB4-3AB1-0B10-9950-E3BDFB4D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58" y="1874485"/>
            <a:ext cx="32861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2025 – Week 4.2 – September 18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Clouds &amp; Weather</a:t>
            </a:r>
          </a:p>
        </p:txBody>
      </p:sp>
    </p:spTree>
    <p:extLst>
      <p:ext uri="{BB962C8B-B14F-4D97-AF65-F5344CB8AC3E}">
        <p14:creationId xmlns:p14="http://schemas.microsoft.com/office/powerpoint/2010/main" val="895260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533295"/>
          </a:xfrm>
        </p:spPr>
        <p:txBody>
          <a:bodyPr>
            <a:normAutofit/>
          </a:bodyPr>
          <a:lstStyle/>
          <a:p>
            <a:r>
              <a:rPr lang="en-US" dirty="0"/>
              <a:t>Weekly Info</a:t>
            </a:r>
          </a:p>
          <a:p>
            <a:r>
              <a:rPr lang="en-US" dirty="0"/>
              <a:t>Assignment 3 review</a:t>
            </a:r>
          </a:p>
          <a:p>
            <a:r>
              <a:rPr lang="en-US" dirty="0"/>
              <a:t>Obtaining a domain</a:t>
            </a:r>
          </a:p>
          <a:p>
            <a:r>
              <a:rPr lang="en-US" dirty="0"/>
              <a:t>Clouds</a:t>
            </a:r>
          </a:p>
          <a:p>
            <a:pPr lvl="1"/>
            <a:r>
              <a:rPr lang="en-US" dirty="0"/>
              <a:t>Instances</a:t>
            </a:r>
          </a:p>
          <a:p>
            <a:pPr lvl="2"/>
            <a:r>
              <a:rPr lang="en-US" dirty="0"/>
              <a:t>Windows Instance Build</a:t>
            </a:r>
          </a:p>
          <a:p>
            <a:pPr lvl="2"/>
            <a:r>
              <a:rPr lang="en-US" dirty="0"/>
              <a:t>Linux Instance Build</a:t>
            </a:r>
          </a:p>
          <a:p>
            <a:pPr lvl="2"/>
            <a:r>
              <a:rPr lang="en-US" dirty="0"/>
              <a:t>Linux CLI Build</a:t>
            </a:r>
          </a:p>
          <a:p>
            <a:pPr lvl="1"/>
            <a:r>
              <a:rPr lang="en-US" dirty="0"/>
              <a:t>Elastic Load Balancers</a:t>
            </a:r>
          </a:p>
          <a:p>
            <a:pPr lvl="2"/>
            <a:r>
              <a:rPr lang="en-US" dirty="0"/>
              <a:t>Application Load Balancers</a:t>
            </a:r>
          </a:p>
          <a:p>
            <a:pPr lvl="2"/>
            <a:r>
              <a:rPr lang="en-US" dirty="0"/>
              <a:t>Classic Load Balancers</a:t>
            </a:r>
          </a:p>
          <a:p>
            <a:pPr lvl="2"/>
            <a:r>
              <a:rPr lang="en-US" dirty="0"/>
              <a:t>Build 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53329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://www.capigi.eu/Portals/9/Images/CAPIGI%202016/Objecti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7" y="4112380"/>
            <a:ext cx="27717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4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4043"/>
          </a:xfrm>
        </p:spPr>
        <p:txBody>
          <a:bodyPr>
            <a:normAutofit/>
          </a:bodyPr>
          <a:lstStyle/>
          <a:p>
            <a:r>
              <a:rPr lang="en-US" dirty="0"/>
              <a:t>“Evaluate your priorities and act upon them” – John C. Maxwell</a:t>
            </a:r>
          </a:p>
          <a:p>
            <a:pPr lvl="1"/>
            <a:r>
              <a:rPr lang="en-US" dirty="0"/>
              <a:t>What is required?</a:t>
            </a:r>
          </a:p>
          <a:p>
            <a:pPr lvl="1"/>
            <a:r>
              <a:rPr lang="en-US" dirty="0"/>
              <a:t>What gives the greatest return/reward?</a:t>
            </a:r>
          </a:p>
          <a:p>
            <a:pPr lvl="1"/>
            <a:r>
              <a:rPr lang="en-US" dirty="0"/>
              <a:t>What can be delegated?</a:t>
            </a:r>
          </a:p>
          <a:p>
            <a:pPr lvl="1"/>
            <a:r>
              <a:rPr lang="en-US" dirty="0"/>
              <a:t>What should be sacrificed?</a:t>
            </a:r>
          </a:p>
          <a:p>
            <a:r>
              <a:rPr lang="en-US" dirty="0"/>
              <a:t>Scientists discover dolphin speech patterns?!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r>
              <a:rPr lang="en-US" dirty="0"/>
              <a:t>“It's all in how you arrange the thing... the careful balance of the </a:t>
            </a:r>
            <a:br>
              <a:rPr lang="en-US" dirty="0"/>
            </a:br>
            <a:r>
              <a:rPr lang="en-US" dirty="0"/>
              <a:t>design is the motion.” – Andrew Wyeth</a:t>
            </a:r>
          </a:p>
        </p:txBody>
      </p:sp>
      <p:pic>
        <p:nvPicPr>
          <p:cNvPr id="2050" name="Picture 2" descr="Information, Info, Message, Embassy, Wikipedia,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2" y="2541963"/>
            <a:ext cx="3651809" cy="3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B95A4-2D07-1F90-6F04-974C9DC7A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6938-23E5-4DCA-1222-4C756FEE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&amp; HW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8DFCC-4E9C-114B-614E-9F19D976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6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50 Points Each</a:t>
            </a:r>
          </a:p>
          <a:p>
            <a:r>
              <a:rPr lang="en-US" dirty="0"/>
              <a:t>HW 5 – AWS Educate – Due September 26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Set up an account!</a:t>
            </a:r>
          </a:p>
          <a:p>
            <a:pPr lvl="1"/>
            <a:r>
              <a:rPr lang="en-US" dirty="0"/>
              <a:t>Watch some short videos and complete some knowledge checks!</a:t>
            </a:r>
          </a:p>
          <a:p>
            <a:pPr lvl="2"/>
            <a:r>
              <a:rPr lang="en-US" dirty="0"/>
              <a:t>Intro to AWS Management Console, Intro to Cloud 101</a:t>
            </a:r>
          </a:p>
          <a:p>
            <a:pPr lvl="2"/>
            <a:r>
              <a:rPr lang="en-US" dirty="0">
                <a:hlinkClick r:id="rId2"/>
              </a:rPr>
              <a:t>https://jpatalon.cs.edinboro.edu/cmac3990/Assignment%206.pdf</a:t>
            </a:r>
            <a:endParaRPr lang="en-US" dirty="0"/>
          </a:p>
          <a:p>
            <a:r>
              <a:rPr lang="en-US" dirty="0"/>
              <a:t>HW 6 – Project Proposal – Due October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Project </a:t>
            </a:r>
            <a:r>
              <a:rPr lang="en-US" dirty="0" err="1"/>
              <a:t>Pickem</a:t>
            </a:r>
            <a:r>
              <a:rPr lang="en-US" dirty="0"/>
              <a:t> – Tuesday September 23</a:t>
            </a:r>
            <a:r>
              <a:rPr lang="en-US" baseline="30000" dirty="0"/>
              <a:t>rd</a:t>
            </a:r>
            <a:endParaRPr lang="en-US" dirty="0"/>
          </a:p>
          <a:p>
            <a:pPr lvl="2"/>
            <a:r>
              <a:rPr lang="en-US" dirty="0"/>
              <a:t>I will put the class roster into a randomizer and output a randomized list</a:t>
            </a:r>
          </a:p>
          <a:p>
            <a:pPr lvl="2"/>
            <a:r>
              <a:rPr lang="en-US" dirty="0"/>
              <a:t>Students will select their project based on their position on the randomized list!</a:t>
            </a:r>
          </a:p>
          <a:p>
            <a:pPr lvl="3"/>
            <a:r>
              <a:rPr lang="en-US" dirty="0"/>
              <a:t>Additionally select your partner and topic.</a:t>
            </a:r>
          </a:p>
          <a:p>
            <a:pPr lvl="1"/>
            <a:r>
              <a:rPr lang="en-US" dirty="0"/>
              <a:t>Proposal will need…</a:t>
            </a:r>
          </a:p>
          <a:p>
            <a:pPr lvl="2"/>
            <a:r>
              <a:rPr lang="en-US" dirty="0">
                <a:hlinkClick r:id="rId3"/>
              </a:rPr>
              <a:t>https://www.mavenlink.com/resources/project-proposal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https://www.indeed.com/career-advice/career-development/how-to-write-a-project-proposal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https://jpatalon.cs.edinboro.edu/cmac3990/Assignment%205.pdf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9240F-9702-F8A7-21FF-F33B5FD6D4B5}"/>
              </a:ext>
            </a:extLst>
          </p:cNvPr>
          <p:cNvSpPr/>
          <p:nvPr/>
        </p:nvSpPr>
        <p:spPr>
          <a:xfrm rot="426384">
            <a:off x="7442373" y="2208999"/>
            <a:ext cx="37193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Project Picks</a:t>
            </a:r>
            <a:b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 Class!</a:t>
            </a:r>
          </a:p>
        </p:txBody>
      </p:sp>
    </p:spTree>
    <p:extLst>
      <p:ext uri="{BB962C8B-B14F-4D97-AF65-F5344CB8AC3E}">
        <p14:creationId xmlns:p14="http://schemas.microsoft.com/office/powerpoint/2010/main" val="3168777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5BCE58-226C-A341-AE09-1634ADD2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Educate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F00DB-18E4-CE45-943B-4E9367DB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2"/>
          </a:xfrm>
        </p:spPr>
        <p:txBody>
          <a:bodyPr>
            <a:normAutofit/>
          </a:bodyPr>
          <a:lstStyle/>
          <a:p>
            <a:r>
              <a:rPr lang="en-US" dirty="0"/>
              <a:t>AWS Educate Account - </a:t>
            </a:r>
            <a:r>
              <a:rPr lang="en-US" dirty="0">
                <a:hlinkClick r:id="rId2"/>
              </a:rPr>
              <a:t>https://aws.amazon.com/education/awseducate/</a:t>
            </a:r>
            <a:r>
              <a:rPr lang="en-US" dirty="0"/>
              <a:t> </a:t>
            </a:r>
          </a:p>
          <a:p>
            <a:r>
              <a:rPr lang="en-US" dirty="0"/>
              <a:t>Videos, tutorials, and labs</a:t>
            </a:r>
          </a:p>
          <a:p>
            <a:r>
              <a:rPr lang="en-US" dirty="0"/>
              <a:t>We will walk through a few different methods of things!</a:t>
            </a:r>
          </a:p>
          <a:p>
            <a:pPr lvl="1"/>
            <a:r>
              <a:rPr lang="en-US" dirty="0"/>
              <a:t>Make sure you can log in!</a:t>
            </a:r>
          </a:p>
          <a:p>
            <a:pPr lvl="2"/>
            <a:r>
              <a:rPr lang="en-US" dirty="0"/>
              <a:t>You will need an AWS Educate account!</a:t>
            </a:r>
          </a:p>
          <a:p>
            <a:r>
              <a:rPr lang="en-US" dirty="0"/>
              <a:t>Key Items: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Version Control</a:t>
            </a:r>
          </a:p>
          <a:p>
            <a:pPr lvl="1"/>
            <a:r>
              <a:rPr lang="en-US" dirty="0"/>
              <a:t>Repeatability</a:t>
            </a:r>
          </a:p>
          <a:p>
            <a:pPr lvl="1"/>
            <a:r>
              <a:rPr lang="en-US" dirty="0"/>
              <a:t>Infrastructure as Code</a:t>
            </a:r>
          </a:p>
          <a:p>
            <a:r>
              <a:rPr lang="en-US" dirty="0"/>
              <a:t>Assignment 5!</a:t>
            </a:r>
          </a:p>
          <a:p>
            <a:pPr lvl="1"/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https://jpatalon.cs.edinboro.edu/cmac3990/assignment5.pdf</a:t>
            </a: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19D6D-3998-D145-9C25-3E31784F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 descr="AWS Educate | OIT - The University of Texas at Dallas">
            <a:extLst>
              <a:ext uri="{FF2B5EF4-FFF2-40B4-BE49-F238E27FC236}">
                <a16:creationId xmlns:a16="http://schemas.microsoft.com/office/drawing/2014/main" id="{94714F30-043B-1FFB-4116-34049D26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16" y="4214420"/>
            <a:ext cx="3624883" cy="18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0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60FE-FD08-4446-9935-AB500D5D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 as a Service (</a:t>
            </a:r>
            <a:r>
              <a:rPr lang="en-US" dirty="0" err="1"/>
              <a:t>XaaS</a:t>
            </a:r>
            <a:r>
              <a:rPr lang="en-US" dirty="0"/>
              <a:t>)</a:t>
            </a:r>
          </a:p>
        </p:txBody>
      </p:sp>
      <p:pic>
        <p:nvPicPr>
          <p:cNvPr id="4" name="Picture 2" descr="https://www.ispsystem.ru/sites/all/themes/ispsystem/images/news/2018/10/xaas/xaas-eng.png">
            <a:extLst>
              <a:ext uri="{FF2B5EF4-FFF2-40B4-BE49-F238E27FC236}">
                <a16:creationId xmlns:a16="http://schemas.microsoft.com/office/drawing/2014/main" id="{30F5D3C4-64A1-314C-8665-4F34942C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41" y="1819869"/>
            <a:ext cx="7776117" cy="45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4043"/>
          </a:xfrm>
        </p:spPr>
        <p:txBody>
          <a:bodyPr>
            <a:normAutofit/>
          </a:bodyPr>
          <a:lstStyle/>
          <a:p>
            <a:r>
              <a:rPr lang="en-US" dirty="0"/>
              <a:t>“Evaluate your priorities and act upon them” – John C. Maxwell</a:t>
            </a:r>
          </a:p>
          <a:p>
            <a:pPr lvl="1"/>
            <a:r>
              <a:rPr lang="en-US" dirty="0"/>
              <a:t>What is required?</a:t>
            </a:r>
          </a:p>
          <a:p>
            <a:pPr lvl="1"/>
            <a:r>
              <a:rPr lang="en-US" dirty="0"/>
              <a:t>What gives the greatest return/reward?</a:t>
            </a:r>
          </a:p>
          <a:p>
            <a:pPr lvl="1"/>
            <a:r>
              <a:rPr lang="en-US" dirty="0"/>
              <a:t>What can be delegated?</a:t>
            </a:r>
          </a:p>
          <a:p>
            <a:pPr lvl="1"/>
            <a:r>
              <a:rPr lang="en-US" dirty="0"/>
              <a:t>What should be sacrificed?</a:t>
            </a:r>
          </a:p>
          <a:p>
            <a:r>
              <a:rPr lang="en-US" dirty="0"/>
              <a:t>Scientists discover dolphin speech patterns?!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Good of the class</a:t>
            </a:r>
          </a:p>
          <a:p>
            <a:r>
              <a:rPr lang="en-US" dirty="0"/>
              <a:t>“It's all in how you arrange the thing... the careful balance of the </a:t>
            </a:r>
            <a:br>
              <a:rPr lang="en-US" dirty="0"/>
            </a:br>
            <a:r>
              <a:rPr lang="en-US" dirty="0"/>
              <a:t>design is the motion.” – Andrew Wyeth</a:t>
            </a:r>
          </a:p>
        </p:txBody>
      </p:sp>
      <p:pic>
        <p:nvPicPr>
          <p:cNvPr id="2050" name="Picture 2" descr="Information, Info, Message, Embassy, Wikipedia,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2" y="2541963"/>
            <a:ext cx="3651809" cy="365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7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CD23-B5B8-684B-9D7E-45E4D569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8851-2E66-5043-8F5B-6216AE8C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29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EC2 – Elastic Compute Cloud – The Amazon Web Services component</a:t>
            </a:r>
          </a:p>
          <a:p>
            <a:r>
              <a:rPr lang="en-US" dirty="0"/>
              <a:t>Instance – Virtual Machine – A running VM, similar to our class VM’s</a:t>
            </a:r>
          </a:p>
          <a:p>
            <a:r>
              <a:rPr lang="en-US" dirty="0"/>
              <a:t>Amazon Machine Image (AMI) – Template – An OS installed and pre-configured to quickly deploy</a:t>
            </a:r>
          </a:p>
          <a:p>
            <a:r>
              <a:rPr lang="en-US" dirty="0"/>
              <a:t>Virtual Private Cloud (VPC) – Network – A virtual private non-routable network subnet</a:t>
            </a:r>
          </a:p>
          <a:p>
            <a:r>
              <a:rPr lang="en-US" dirty="0"/>
              <a:t>Internet Gateway (IGW) – Gateway/router – Next hop to the internet</a:t>
            </a:r>
          </a:p>
          <a:p>
            <a:r>
              <a:rPr lang="en-US" dirty="0"/>
              <a:t>Region – A generalized location where AWS physical services are located</a:t>
            </a:r>
          </a:p>
          <a:p>
            <a:r>
              <a:rPr lang="en-US" dirty="0"/>
              <a:t>Availability Zone – An individual data center within a region</a:t>
            </a:r>
          </a:p>
          <a:p>
            <a:r>
              <a:rPr lang="en-US" dirty="0"/>
              <a:t>Security Group – A virtual firewall</a:t>
            </a:r>
          </a:p>
          <a:p>
            <a:r>
              <a:rPr lang="en-US" b="1" u="sng" dirty="0"/>
              <a:t>Elastic Load Balancer (ELB) </a:t>
            </a:r>
            <a:r>
              <a:rPr lang="en-US" dirty="0"/>
              <a:t>– The Elastic Load Balancing Service from Amazon </a:t>
            </a:r>
            <a:br>
              <a:rPr lang="en-US" dirty="0"/>
            </a:br>
            <a:r>
              <a:rPr lang="en-US" dirty="0"/>
              <a:t>will automatically distribute incoming application traffic across multiple </a:t>
            </a:r>
            <a:br>
              <a:rPr lang="en-US" dirty="0"/>
            </a:br>
            <a:r>
              <a:rPr lang="en-US" dirty="0"/>
              <a:t>Amazon EC2 instances.</a:t>
            </a:r>
          </a:p>
          <a:p>
            <a:pPr lvl="1"/>
            <a:r>
              <a:rPr lang="en-US" dirty="0"/>
              <a:t>Load balancers allow you to achieve fault tolerance in your applications, </a:t>
            </a:r>
            <a:br>
              <a:rPr lang="en-US" dirty="0"/>
            </a:br>
            <a:r>
              <a:rPr lang="en-US" dirty="0"/>
              <a:t>seamlessly providing the required amount of load balancing capacity </a:t>
            </a:r>
            <a:br>
              <a:rPr lang="en-US" dirty="0"/>
            </a:br>
            <a:r>
              <a:rPr lang="en-US" dirty="0"/>
              <a:t>needed to route application traffic. </a:t>
            </a:r>
          </a:p>
          <a:p>
            <a:endParaRPr lang="en-US" dirty="0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66D720B6-9813-3B43-B0BB-784D38378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6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60D9-544F-F94D-A3D1-1D1B4C0F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170B-064A-9D46-B386-EC28B487E3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Brains and processing power</a:t>
            </a:r>
          </a:p>
          <a:p>
            <a:r>
              <a:rPr lang="en-US" dirty="0"/>
              <a:t>CPU/RAM</a:t>
            </a:r>
          </a:p>
          <a:p>
            <a:r>
              <a:rPr lang="en-US" dirty="0"/>
              <a:t>Server in a data center</a:t>
            </a:r>
          </a:p>
          <a:p>
            <a:r>
              <a:rPr lang="en-US" dirty="0"/>
              <a:t>Full VM (or physical machine) dedicated to you</a:t>
            </a:r>
          </a:p>
          <a:p>
            <a:pPr lvl="1"/>
            <a:r>
              <a:rPr lang="en-US" dirty="0"/>
              <a:t>Tons of different sizes and shapes</a:t>
            </a:r>
          </a:p>
          <a:p>
            <a:pPr lvl="1"/>
            <a:r>
              <a:rPr lang="en-US" dirty="0"/>
              <a:t>Optimize for your workload</a:t>
            </a:r>
          </a:p>
          <a:p>
            <a:pPr lvl="1"/>
            <a:r>
              <a:rPr lang="en-US" dirty="0"/>
              <a:t>Prices based on resources</a:t>
            </a:r>
          </a:p>
          <a:p>
            <a:r>
              <a:rPr lang="en-US" dirty="0"/>
              <a:t>Temporary code execution on a </a:t>
            </a:r>
            <a:br>
              <a:rPr lang="en-US" dirty="0"/>
            </a:br>
            <a:r>
              <a:rPr lang="en-US" dirty="0"/>
              <a:t>non-dedicated machine</a:t>
            </a:r>
          </a:p>
          <a:p>
            <a:pPr lvl="1"/>
            <a:r>
              <a:rPr lang="en-US" dirty="0"/>
              <a:t>Serverless Computing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28D4-E896-B74F-AF32-CDDE99D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8508" y="1845735"/>
            <a:ext cx="4557172" cy="4023360"/>
          </a:xfrm>
        </p:spPr>
        <p:txBody>
          <a:bodyPr/>
          <a:lstStyle/>
          <a:p>
            <a:r>
              <a:rPr lang="en-US" dirty="0"/>
              <a:t>EC2 – Elastic Compute Cloud</a:t>
            </a:r>
          </a:p>
          <a:p>
            <a:r>
              <a:rPr lang="en-US" dirty="0"/>
              <a:t>ECS – Elastic Container Service</a:t>
            </a:r>
          </a:p>
          <a:p>
            <a:r>
              <a:rPr lang="en-US" dirty="0"/>
              <a:t>ECR – Elastic Container Registry</a:t>
            </a:r>
          </a:p>
          <a:p>
            <a:r>
              <a:rPr lang="en-US" dirty="0"/>
              <a:t>EKS – Elastic Kubernetes Service</a:t>
            </a:r>
          </a:p>
          <a:p>
            <a:r>
              <a:rPr lang="en-US" dirty="0"/>
              <a:t>AWS Elastic Beanstalk</a:t>
            </a:r>
          </a:p>
          <a:p>
            <a:r>
              <a:rPr lang="en-US" dirty="0"/>
              <a:t>AWS Lambda</a:t>
            </a:r>
          </a:p>
          <a:p>
            <a:r>
              <a:rPr lang="en-US" dirty="0"/>
              <a:t>AWS Batch</a:t>
            </a:r>
          </a:p>
          <a:p>
            <a:r>
              <a:rPr lang="en-US" dirty="0"/>
              <a:t>AWS </a:t>
            </a:r>
            <a:r>
              <a:rPr lang="en-US" dirty="0" err="1"/>
              <a:t>Lightsail</a:t>
            </a:r>
            <a:endParaRPr lang="en-US" dirty="0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2D2ED4CE-448D-7246-9A5E-006C92A7E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892FA-29FB-354D-96AF-F54B4CD3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32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60D9-544F-F94D-A3D1-1D1B4C0F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Compute Cloud (EC2)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170B-064A-9D46-B386-EC28B48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2072"/>
          </a:xfrm>
        </p:spPr>
        <p:txBody>
          <a:bodyPr>
            <a:normAutofit/>
          </a:bodyPr>
          <a:lstStyle/>
          <a:p>
            <a:r>
              <a:rPr lang="en-US" dirty="0"/>
              <a:t>EC2 – A virtual machine within your virtual AWS environment</a:t>
            </a:r>
          </a:p>
          <a:p>
            <a:pPr lvl="1"/>
            <a:r>
              <a:rPr lang="en-US" dirty="0"/>
              <a:t>Amazon Machine Images (AMI’s)</a:t>
            </a:r>
          </a:p>
          <a:p>
            <a:pPr lvl="2"/>
            <a:r>
              <a:rPr lang="en-US" dirty="0"/>
              <a:t>Template used to build a new server</a:t>
            </a:r>
          </a:p>
          <a:p>
            <a:pPr lvl="2"/>
            <a:r>
              <a:rPr lang="en-US" dirty="0"/>
              <a:t>Create your own</a:t>
            </a:r>
          </a:p>
          <a:p>
            <a:pPr lvl="2"/>
            <a:r>
              <a:rPr lang="en-US" dirty="0"/>
              <a:t>Marketplace, Community</a:t>
            </a:r>
          </a:p>
          <a:p>
            <a:pPr lvl="1"/>
            <a:r>
              <a:rPr lang="en-US" dirty="0"/>
              <a:t>Instance Types</a:t>
            </a:r>
          </a:p>
          <a:p>
            <a:pPr lvl="2"/>
            <a:r>
              <a:rPr lang="en-US" dirty="0"/>
              <a:t>Color, size, and shape of turtle (CPU/RAM/Network/Turbo/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Micro, General Purpose, Compute Optimized, GPU, FPGA, Memory, Storage</a:t>
            </a:r>
          </a:p>
          <a:p>
            <a:pPr lvl="1"/>
            <a:r>
              <a:rPr lang="en-US" dirty="0"/>
              <a:t>Purchasing Options</a:t>
            </a:r>
          </a:p>
          <a:p>
            <a:pPr lvl="2"/>
            <a:r>
              <a:rPr lang="en-US" dirty="0"/>
              <a:t>On-Demand</a:t>
            </a:r>
          </a:p>
          <a:p>
            <a:pPr lvl="2"/>
            <a:r>
              <a:rPr lang="en-US" dirty="0"/>
              <a:t>Reserve 1+ years – Pay more up front for a better discount</a:t>
            </a:r>
          </a:p>
          <a:p>
            <a:pPr lvl="2"/>
            <a:r>
              <a:rPr lang="en-US" dirty="0"/>
              <a:t>Scheduled – </a:t>
            </a:r>
            <a:r>
              <a:rPr lang="en-US" dirty="0" err="1"/>
              <a:t>Reoccuring</a:t>
            </a:r>
            <a:r>
              <a:rPr lang="en-US" dirty="0"/>
              <a:t> Schedule</a:t>
            </a:r>
          </a:p>
          <a:p>
            <a:pPr lvl="2"/>
            <a:r>
              <a:rPr lang="en-US" dirty="0"/>
              <a:t>Spot – Unused resources – priced based on supply and demand</a:t>
            </a:r>
          </a:p>
          <a:p>
            <a:pPr lvl="3"/>
            <a:r>
              <a:rPr lang="en-US" dirty="0"/>
              <a:t>Can be terminated with only a 2 minute warning.</a:t>
            </a:r>
          </a:p>
          <a:p>
            <a:pPr lvl="2"/>
            <a:r>
              <a:rPr lang="en-US" dirty="0"/>
              <a:t>Reservations – Reserve capacity for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A1312-BA94-5A46-A055-82F50836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" descr="Amazon Web Services (AWS) - Cloud Computing Services">
            <a:extLst>
              <a:ext uri="{FF2B5EF4-FFF2-40B4-BE49-F238E27FC236}">
                <a16:creationId xmlns:a16="http://schemas.microsoft.com/office/drawing/2014/main" id="{70205EBE-6F6D-304F-9CB3-032413686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09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60D9-544F-F94D-A3D1-1D1B4C0F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Compute Cloud (EC2)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170B-064A-9D46-B386-EC28B48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7996"/>
          </a:xfrm>
        </p:spPr>
        <p:txBody>
          <a:bodyPr>
            <a:normAutofit/>
          </a:bodyPr>
          <a:lstStyle/>
          <a:p>
            <a:r>
              <a:rPr lang="en-US" dirty="0"/>
              <a:t>EC2 – A virtual machine within your virtual AWS environment</a:t>
            </a:r>
          </a:p>
          <a:p>
            <a:pPr lvl="1"/>
            <a:r>
              <a:rPr lang="en-US" dirty="0"/>
              <a:t>Tenancy – Where your VM actually runs</a:t>
            </a:r>
          </a:p>
          <a:p>
            <a:pPr lvl="2"/>
            <a:r>
              <a:rPr lang="en-US" dirty="0"/>
              <a:t>Shared, Dedicated Instances, Dedicated Hosts</a:t>
            </a:r>
          </a:p>
          <a:p>
            <a:pPr lvl="1"/>
            <a:r>
              <a:rPr lang="en-US" dirty="0"/>
              <a:t>User Data – Startup scripts</a:t>
            </a:r>
          </a:p>
          <a:p>
            <a:pPr lvl="2"/>
            <a:r>
              <a:rPr lang="en-US" dirty="0"/>
              <a:t>Install tings automagically</a:t>
            </a:r>
          </a:p>
          <a:p>
            <a:pPr lvl="1"/>
            <a:r>
              <a:rPr lang="en-US" dirty="0"/>
              <a:t>Storage</a:t>
            </a:r>
          </a:p>
          <a:p>
            <a:pPr lvl="2"/>
            <a:r>
              <a:rPr lang="en-US" dirty="0"/>
              <a:t>Persistent Storage – EBS Volumes</a:t>
            </a:r>
          </a:p>
          <a:p>
            <a:pPr lvl="3"/>
            <a:r>
              <a:rPr lang="en-US" dirty="0"/>
              <a:t>Separate from your instance, network connected, think “D:\” drive or a network NAS drive</a:t>
            </a:r>
          </a:p>
          <a:p>
            <a:pPr lvl="3"/>
            <a:r>
              <a:rPr lang="en-US" dirty="0"/>
              <a:t>Attach/Detach, Encryption, snapshots, compression, replication…</a:t>
            </a:r>
          </a:p>
          <a:p>
            <a:pPr lvl="2"/>
            <a:r>
              <a:rPr lang="en-US" dirty="0"/>
              <a:t>Ephemeral Storage – OS volumes</a:t>
            </a:r>
          </a:p>
          <a:p>
            <a:pPr lvl="3"/>
            <a:r>
              <a:rPr lang="en-US" dirty="0"/>
              <a:t>Physically connected to the host, data lost when instance is terminated, cannot detach</a:t>
            </a:r>
          </a:p>
          <a:p>
            <a:pPr lvl="1"/>
            <a:r>
              <a:rPr lang="en-US" dirty="0"/>
              <a:t>Security</a:t>
            </a:r>
          </a:p>
          <a:p>
            <a:pPr lvl="2"/>
            <a:r>
              <a:rPr lang="en-US" dirty="0"/>
              <a:t>Security Group – A firewall for your EC2 Instance – Ports, protocols, sources, destinations…</a:t>
            </a:r>
          </a:p>
          <a:p>
            <a:pPr lvl="2"/>
            <a:r>
              <a:rPr lang="en-US" dirty="0"/>
              <a:t>Key Pairs – Public/Private key used for authentication – AWS keeps public key, you keep private key</a:t>
            </a:r>
          </a:p>
          <a:p>
            <a:pPr lvl="2"/>
            <a:r>
              <a:rPr lang="en-US" dirty="0"/>
              <a:t>It is your responsibility to maintain OS or application security and updates!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Amazon Web Services (AWS) - Cloud Computing Services">
            <a:extLst>
              <a:ext uri="{FF2B5EF4-FFF2-40B4-BE49-F238E27FC236}">
                <a16:creationId xmlns:a16="http://schemas.microsoft.com/office/drawing/2014/main" id="{D317EF40-6197-7F4B-B44B-4D900DB5B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5347" r="22061" b="13610"/>
          <a:stretch/>
        </p:blipFill>
        <p:spPr bwMode="auto">
          <a:xfrm>
            <a:off x="9625914" y="4515840"/>
            <a:ext cx="2224215" cy="14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0CA2F-8946-3447-83BE-855ADE99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5BCE58-226C-A341-AE09-1634ADD2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Educate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F00DB-18E4-CE45-943B-4E9367DB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65495"/>
          </a:xfrm>
        </p:spPr>
        <p:txBody>
          <a:bodyPr>
            <a:normAutofit/>
          </a:bodyPr>
          <a:lstStyle/>
          <a:p>
            <a:r>
              <a:rPr lang="en-US" dirty="0"/>
              <a:t>AWS Educate Account - </a:t>
            </a:r>
            <a:r>
              <a:rPr lang="en-US" dirty="0">
                <a:hlinkClick r:id="rId2"/>
              </a:rPr>
              <a:t>https://aws.amazon.com/education/awseducate/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you don’t have an account already, click the orange Register Now button</a:t>
            </a:r>
          </a:p>
          <a:p>
            <a:pPr lvl="2"/>
            <a:r>
              <a:rPr lang="en-US" dirty="0"/>
              <a:t>Fill out the info using your Pennwest.edu email address, then make sure to verify your email!</a:t>
            </a:r>
          </a:p>
          <a:p>
            <a:pPr lvl="2"/>
            <a:r>
              <a:rPr lang="en-US" dirty="0"/>
              <a:t>Your account will be validated/approved by AWS Educate Support; should be fairly quick!</a:t>
            </a:r>
          </a:p>
          <a:p>
            <a:pPr lvl="1"/>
            <a:r>
              <a:rPr lang="en-US" dirty="0"/>
              <a:t>If you already have an AWS Educate account, Sign in to AWS Educate</a:t>
            </a:r>
          </a:p>
          <a:p>
            <a:r>
              <a:rPr lang="en-US" dirty="0"/>
              <a:t>Intro to the AWS Management Console</a:t>
            </a:r>
          </a:p>
          <a:p>
            <a:pPr lvl="1"/>
            <a:r>
              <a:rPr lang="en-US" dirty="0"/>
              <a:t>Final Assessment Knowledge Check!</a:t>
            </a:r>
          </a:p>
          <a:p>
            <a:r>
              <a:rPr lang="en-US" dirty="0"/>
              <a:t>Intro to Cloud 101</a:t>
            </a:r>
          </a:p>
          <a:p>
            <a:pPr lvl="1"/>
            <a:r>
              <a:rPr lang="en-US" dirty="0"/>
              <a:t>Final Assessment Knowledge Check!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19D6D-3998-D145-9C25-3E31784F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F3866-A77E-314A-9D87-E966F791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48" y="4560471"/>
            <a:ext cx="1047768" cy="1452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35F80-A282-89C7-BB04-3D2D26940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216" y="4560471"/>
            <a:ext cx="1047769" cy="1450757"/>
          </a:xfrm>
          <a:prstGeom prst="rect">
            <a:avLst/>
          </a:prstGeom>
        </p:spPr>
      </p:pic>
      <p:pic>
        <p:nvPicPr>
          <p:cNvPr id="11" name="Picture 2" descr="AWS Educate | OIT - The University of Texas at Dallas">
            <a:extLst>
              <a:ext uri="{FF2B5EF4-FFF2-40B4-BE49-F238E27FC236}">
                <a16:creationId xmlns:a16="http://schemas.microsoft.com/office/drawing/2014/main" id="{3DACDCCA-6385-B1A2-70FA-D67A78B4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085" y="4564282"/>
            <a:ext cx="2901514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97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563F-8AFD-DFDD-FA55-6E5D30CB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Educate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D776-ED2A-9EF4-0AEA-0FDBE9AD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283"/>
          </a:xfrm>
        </p:spPr>
        <p:txBody>
          <a:bodyPr/>
          <a:lstStyle/>
          <a:p>
            <a:r>
              <a:rPr lang="en-US" dirty="0"/>
              <a:t>Free account</a:t>
            </a:r>
          </a:p>
          <a:p>
            <a:r>
              <a:rPr lang="en-US" dirty="0"/>
              <a:t>Introduction to AWS Management Console</a:t>
            </a:r>
          </a:p>
          <a:p>
            <a:r>
              <a:rPr lang="en-US" dirty="0"/>
              <a:t>Introduction to Cloud 101</a:t>
            </a:r>
          </a:p>
          <a:p>
            <a:pPr lvl="1" fontAlgn="base"/>
            <a:r>
              <a:rPr lang="en-US" dirty="0"/>
              <a:t>Module 1: Introduction to Cloud 101</a:t>
            </a:r>
          </a:p>
          <a:p>
            <a:pPr lvl="1" fontAlgn="base"/>
            <a:r>
              <a:rPr lang="en-US" dirty="0"/>
              <a:t>Module 2: Introduction to Cloud Computing</a:t>
            </a:r>
          </a:p>
          <a:p>
            <a:pPr lvl="1" fontAlgn="base"/>
            <a:r>
              <a:rPr lang="en-US" dirty="0"/>
              <a:t>Module 3: Introduction to AWS</a:t>
            </a:r>
          </a:p>
          <a:p>
            <a:pPr lvl="1" fontAlgn="base"/>
            <a:r>
              <a:rPr lang="en-US" dirty="0"/>
              <a:t>Module 4: AWS Core Services</a:t>
            </a:r>
          </a:p>
          <a:p>
            <a:pPr lvl="1" fontAlgn="base"/>
            <a:r>
              <a:rPr lang="en-US" dirty="0"/>
              <a:t>Module 5: Cloud Careers</a:t>
            </a:r>
          </a:p>
          <a:p>
            <a:pPr lvl="1" fontAlgn="base"/>
            <a:r>
              <a:rPr lang="en-US" dirty="0"/>
              <a:t>Module 6: Final Assessment</a:t>
            </a:r>
          </a:p>
          <a:p>
            <a:pPr lvl="1" fontAlgn="base"/>
            <a:r>
              <a:rPr lang="en-US" dirty="0">
                <a:hlinkClick r:id="rId2"/>
              </a:rPr>
              <a:t>https://jpatalon.cs.edinboro.edu/cmac3990/Assignment%205.pdf</a:t>
            </a:r>
            <a:endParaRPr lang="en-US" dirty="0"/>
          </a:p>
        </p:txBody>
      </p:sp>
      <p:pic>
        <p:nvPicPr>
          <p:cNvPr id="1026" name="Picture 2" descr="AWS Educate | OIT - The University of Texas at Dallas">
            <a:extLst>
              <a:ext uri="{FF2B5EF4-FFF2-40B4-BE49-F238E27FC236}">
                <a16:creationId xmlns:a16="http://schemas.microsoft.com/office/drawing/2014/main" id="{A556D148-68A9-4A8A-133E-21347F88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085" y="4564282"/>
            <a:ext cx="2901514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24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83616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 (01-25)</a:t>
            </a:r>
          </a:p>
          <a:p>
            <a:r>
              <a:rPr lang="en-US" dirty="0"/>
              <a:t>Hostname</a:t>
            </a:r>
            <a:r>
              <a:rPr lang="en-US"/>
              <a:t>: cmac3990-1</a:t>
            </a:r>
            <a:r>
              <a:rPr lang="en-US" dirty="0"/>
              <a:t>##.</a:t>
            </a:r>
            <a:r>
              <a:rPr lang="en-US" dirty="0" err="1"/>
              <a:t>cs.edinboro.edu</a:t>
            </a:r>
            <a:r>
              <a:rPr lang="en-US" dirty="0"/>
              <a:t> (01-25)</a:t>
            </a:r>
          </a:p>
          <a:p>
            <a:r>
              <a:rPr lang="en-US" dirty="0"/>
              <a:t>Alias: 41##.</a:t>
            </a:r>
            <a:r>
              <a:rPr lang="en-US" dirty="0" err="1"/>
              <a:t>megastuff.biz</a:t>
            </a:r>
            <a:r>
              <a:rPr lang="en-US" dirty="0"/>
              <a:t> (01-25)</a:t>
            </a:r>
          </a:p>
          <a:p>
            <a:r>
              <a:rPr lang="en-US" dirty="0"/>
              <a:t>Samba: </a:t>
            </a:r>
            <a:r>
              <a:rPr lang="en-US" dirty="0">
                <a:cs typeface="Courier New" panose="02070309020205020404" pitchFamily="49" charset="0"/>
              </a:rPr>
              <a:t>\\147.64.243.1##\ (01-25)</a:t>
            </a:r>
            <a:endParaRPr lang="en-US" dirty="0"/>
          </a:p>
          <a:p>
            <a:r>
              <a:rPr lang="en-US" dirty="0"/>
              <a:t>Assignment 4 tasks – LDAP and Samba server install</a:t>
            </a:r>
          </a:p>
          <a:p>
            <a:pPr lvl="1"/>
            <a:r>
              <a:rPr lang="en-US" dirty="0"/>
              <a:t>Uses commands discussed during class</a:t>
            </a:r>
          </a:p>
          <a:p>
            <a:pPr lvl="1"/>
            <a:r>
              <a:rPr lang="en-US" dirty="0"/>
              <a:t>Due September 19</a:t>
            </a:r>
            <a:r>
              <a:rPr lang="en-US" baseline="30000" dirty="0"/>
              <a:t>th</a:t>
            </a:r>
            <a:r>
              <a:rPr lang="en-US" dirty="0"/>
              <a:t> - run check script</a:t>
            </a:r>
          </a:p>
          <a:p>
            <a:pPr lvl="2"/>
            <a:r>
              <a:rPr lang="en-US" u="sng" dirty="0">
                <a:hlinkClick r:id="rId2"/>
              </a:rPr>
              <a:t>https://jpatalon.cs.edinboro.edu/cmac3990/classfiles/assignment4check.sh</a:t>
            </a:r>
            <a:endParaRPr lang="en-US" u="sng" dirty="0"/>
          </a:p>
        </p:txBody>
      </p:sp>
      <p:pic>
        <p:nvPicPr>
          <p:cNvPr id="1026" name="Picture 2" descr="Virtual Dedicated Serv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86" y="2573871"/>
            <a:ext cx="349567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5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 err="1"/>
              <a:t>wget</a:t>
            </a:r>
            <a:endParaRPr lang="en-US" dirty="0"/>
          </a:p>
          <a:p>
            <a:r>
              <a:rPr lang="en-US" dirty="0"/>
              <a:t>echo</a:t>
            </a:r>
          </a:p>
          <a:p>
            <a:r>
              <a:rPr lang="en-US" dirty="0"/>
              <a:t>yum</a:t>
            </a:r>
          </a:p>
          <a:p>
            <a:r>
              <a:rPr lang="en-US" dirty="0" err="1"/>
              <a:t>nslookup</a:t>
            </a:r>
            <a:endParaRPr lang="en-US" dirty="0"/>
          </a:p>
          <a:p>
            <a:r>
              <a:rPr lang="en-US" dirty="0"/>
              <a:t>dig</a:t>
            </a:r>
          </a:p>
          <a:p>
            <a:r>
              <a:rPr lang="en-US" dirty="0"/>
              <a:t>vi</a:t>
            </a:r>
          </a:p>
          <a:p>
            <a:r>
              <a:rPr lang="en-US" dirty="0" err="1"/>
              <a:t>sed</a:t>
            </a:r>
            <a:endParaRPr lang="en-US" dirty="0"/>
          </a:p>
          <a:p>
            <a:r>
              <a:rPr lang="en-US" dirty="0" err="1"/>
              <a:t>smbpasswd</a:t>
            </a:r>
            <a:endParaRPr lang="en-US" dirty="0"/>
          </a:p>
          <a:p>
            <a:r>
              <a:rPr lang="en-US" dirty="0" err="1"/>
              <a:t>smbclient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3804283" y="1858420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 err="1"/>
              <a:t>systemctl</a:t>
            </a:r>
            <a:endParaRPr lang="en-US" dirty="0"/>
          </a:p>
          <a:p>
            <a:r>
              <a:rPr lang="en-US" dirty="0"/>
              <a:t>firewall-</a:t>
            </a:r>
            <a:r>
              <a:rPr lang="en-US" dirty="0" err="1"/>
              <a:t>cmd</a:t>
            </a:r>
            <a:endParaRPr lang="en-US" dirty="0"/>
          </a:p>
          <a:p>
            <a:r>
              <a:rPr lang="en-US" dirty="0"/>
              <a:t>mount</a:t>
            </a:r>
          </a:p>
          <a:p>
            <a:r>
              <a:rPr lang="en-US" dirty="0" err="1"/>
              <a:t>chroot</a:t>
            </a:r>
            <a:endParaRPr lang="en-US" dirty="0"/>
          </a:p>
          <a:p>
            <a:r>
              <a:rPr lang="en-US" dirty="0" err="1"/>
              <a:t>setenforce</a:t>
            </a:r>
            <a:endParaRPr lang="en-US" dirty="0"/>
          </a:p>
          <a:p>
            <a:r>
              <a:rPr lang="en-US" dirty="0" err="1"/>
              <a:t>getenforce</a:t>
            </a:r>
            <a:endParaRPr lang="en-US" dirty="0"/>
          </a:p>
          <a:p>
            <a:r>
              <a:rPr lang="en-US" dirty="0" err="1"/>
              <a:t>sestatus</a:t>
            </a:r>
            <a:endParaRPr lang="en-US" dirty="0"/>
          </a:p>
          <a:p>
            <a:r>
              <a:rPr lang="en-US" dirty="0" err="1"/>
              <a:t>authconfig</a:t>
            </a:r>
            <a:endParaRPr lang="en-US" dirty="0"/>
          </a:p>
          <a:p>
            <a:r>
              <a:rPr lang="en-US" dirty="0" err="1"/>
              <a:t>getent</a:t>
            </a:r>
            <a:endParaRPr lang="en-US" dirty="0"/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280" y="2644774"/>
            <a:ext cx="2933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42592" y="1998662"/>
            <a:ext cx="3113088" cy="4217987"/>
          </a:xfrm>
        </p:spPr>
        <p:txBody>
          <a:bodyPr>
            <a:normAutofit/>
          </a:bodyPr>
          <a:lstStyle/>
          <a:p>
            <a:r>
              <a:rPr lang="en-US" dirty="0"/>
              <a:t>CUPS</a:t>
            </a:r>
          </a:p>
          <a:p>
            <a:r>
              <a:rPr lang="en-US" dirty="0"/>
              <a:t>Samba</a:t>
            </a:r>
          </a:p>
          <a:p>
            <a:r>
              <a:rPr lang="en-US" dirty="0"/>
              <a:t>Point and Print</a:t>
            </a:r>
          </a:p>
          <a:p>
            <a:r>
              <a:rPr lang="en-US" dirty="0"/>
              <a:t>Home Telephony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OOB</a:t>
            </a:r>
          </a:p>
          <a:p>
            <a:r>
              <a:rPr lang="en-US" dirty="0"/>
              <a:t>LDAP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32805" y="1998662"/>
            <a:ext cx="3113088" cy="4217988"/>
          </a:xfrm>
        </p:spPr>
        <p:txBody>
          <a:bodyPr>
            <a:normAutofit/>
          </a:bodyPr>
          <a:lstStyle/>
          <a:p>
            <a:r>
              <a:rPr lang="en-US" dirty="0"/>
              <a:t>Hubs</a:t>
            </a:r>
          </a:p>
          <a:p>
            <a:r>
              <a:rPr lang="en-US" dirty="0"/>
              <a:t>Switches</a:t>
            </a:r>
          </a:p>
          <a:p>
            <a:r>
              <a:rPr lang="en-US" dirty="0"/>
              <a:t>Routers</a:t>
            </a:r>
          </a:p>
          <a:p>
            <a:r>
              <a:rPr lang="en-US" dirty="0"/>
              <a:t>OSI Layers</a:t>
            </a:r>
          </a:p>
          <a:p>
            <a:r>
              <a:rPr lang="en-US" dirty="0"/>
              <a:t>Collision Detection</a:t>
            </a:r>
          </a:p>
          <a:p>
            <a:r>
              <a:rPr lang="en-US" dirty="0"/>
              <a:t>Print Servers</a:t>
            </a:r>
          </a:p>
          <a:p>
            <a:r>
              <a:rPr lang="en-US" dirty="0"/>
              <a:t>Multi Function Printers</a:t>
            </a:r>
          </a:p>
          <a:p>
            <a:r>
              <a:rPr lang="en-US" dirty="0"/>
              <a:t>Print Spooling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5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0241"/>
          </a:xfrm>
        </p:spPr>
        <p:txBody>
          <a:bodyPr>
            <a:normAutofit/>
          </a:bodyPr>
          <a:lstStyle/>
          <a:p>
            <a:r>
              <a:rPr lang="en-US" dirty="0"/>
              <a:t>“Leadership means taking responsibility for prioritizing and thinking ahead.” – John C. Maxwell</a:t>
            </a:r>
          </a:p>
          <a:p>
            <a:r>
              <a:rPr lang="en-US" dirty="0"/>
              <a:t>Homework Assignment 4 – Due September 19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Homework Assignment 5 – Due September 26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Homework Assignment 6 – Due October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Chapter 13: TCP/IP</a:t>
            </a:r>
          </a:p>
          <a:p>
            <a:pPr lvl="1"/>
            <a:r>
              <a:rPr lang="en-US" dirty="0"/>
              <a:t>Chapter 14: Physical Networking</a:t>
            </a:r>
          </a:p>
          <a:p>
            <a:pPr lvl="1"/>
            <a:r>
              <a:rPr lang="en-US" dirty="0"/>
              <a:t>Chapter 15: IP Routing</a:t>
            </a:r>
          </a:p>
          <a:p>
            <a:r>
              <a:rPr lang="en-US" dirty="0"/>
              <a:t>Next week topics</a:t>
            </a:r>
          </a:p>
          <a:p>
            <a:pPr lvl="1"/>
            <a:r>
              <a:rPr lang="en-US" dirty="0"/>
              <a:t>Project </a:t>
            </a:r>
            <a:r>
              <a:rPr lang="en-US" dirty="0" err="1"/>
              <a:t>pickem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Cloud, DHCP, NTP, Printing, more?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8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0F15-701A-13DF-E327-DFF0BA63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717D-2199-053B-B5AD-FC465890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&amp; HW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EF63-520D-6E23-2CF4-8FC96450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6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50 Points Each</a:t>
            </a:r>
          </a:p>
          <a:p>
            <a:r>
              <a:rPr lang="en-US" dirty="0"/>
              <a:t>HW 5 – AWS Educate – Due September 26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Set up an account!</a:t>
            </a:r>
          </a:p>
          <a:p>
            <a:pPr lvl="1"/>
            <a:r>
              <a:rPr lang="en-US" dirty="0"/>
              <a:t>Watch some short videos and complete some knowledge checks!</a:t>
            </a:r>
          </a:p>
          <a:p>
            <a:pPr lvl="2"/>
            <a:r>
              <a:rPr lang="en-US" dirty="0"/>
              <a:t>Intro to AWS Management Console, Intro to Cloud 101</a:t>
            </a:r>
          </a:p>
          <a:p>
            <a:pPr lvl="2"/>
            <a:r>
              <a:rPr lang="en-US" dirty="0">
                <a:hlinkClick r:id="rId2"/>
              </a:rPr>
              <a:t>https://jpatalon.cs.edinboro.edu/cmac3990/Assignment%206.pdf</a:t>
            </a:r>
            <a:endParaRPr lang="en-US" dirty="0"/>
          </a:p>
          <a:p>
            <a:r>
              <a:rPr lang="en-US" dirty="0"/>
              <a:t>HW 6 – Project Proposal – Due October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Project </a:t>
            </a:r>
            <a:r>
              <a:rPr lang="en-US" dirty="0" err="1"/>
              <a:t>Pickem</a:t>
            </a:r>
            <a:r>
              <a:rPr lang="en-US" dirty="0"/>
              <a:t> – Tuesday September 23</a:t>
            </a:r>
            <a:r>
              <a:rPr lang="en-US" baseline="30000" dirty="0"/>
              <a:t>rd</a:t>
            </a:r>
            <a:endParaRPr lang="en-US" dirty="0"/>
          </a:p>
          <a:p>
            <a:pPr lvl="2"/>
            <a:r>
              <a:rPr lang="en-US" dirty="0"/>
              <a:t>I will put the class roster into a randomizer and output a randomized list</a:t>
            </a:r>
          </a:p>
          <a:p>
            <a:pPr lvl="2"/>
            <a:r>
              <a:rPr lang="en-US" dirty="0"/>
              <a:t>Students will select their project based on their position on the randomized list!</a:t>
            </a:r>
          </a:p>
          <a:p>
            <a:pPr lvl="3"/>
            <a:r>
              <a:rPr lang="en-US" dirty="0"/>
              <a:t>Additionally select your partner and topic.</a:t>
            </a:r>
          </a:p>
          <a:p>
            <a:pPr lvl="1"/>
            <a:r>
              <a:rPr lang="en-US" dirty="0"/>
              <a:t>Proposal will need…</a:t>
            </a:r>
          </a:p>
          <a:p>
            <a:pPr lvl="2"/>
            <a:r>
              <a:rPr lang="en-US" dirty="0">
                <a:hlinkClick r:id="rId3"/>
              </a:rPr>
              <a:t>https://www.mavenlink.com/resources/project-proposal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https://www.indeed.com/career-advice/career-development/how-to-write-a-project-proposal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https://jpatalon.cs.edinboro.edu/cmac3990/Assignment%205.pdf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1758F-BAFD-7466-2000-15C10BD87571}"/>
              </a:ext>
            </a:extLst>
          </p:cNvPr>
          <p:cNvSpPr/>
          <p:nvPr/>
        </p:nvSpPr>
        <p:spPr>
          <a:xfrm rot="426384">
            <a:off x="7394956" y="2208999"/>
            <a:ext cx="38141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Project Picks</a:t>
            </a:r>
            <a:b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one week!</a:t>
            </a:r>
          </a:p>
        </p:txBody>
      </p:sp>
    </p:spTree>
    <p:extLst>
      <p:ext uri="{BB962C8B-B14F-4D97-AF65-F5344CB8AC3E}">
        <p14:creationId xmlns:p14="http://schemas.microsoft.com/office/powerpoint/2010/main" val="357372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08F0-32CC-7546-B498-33C87C9F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a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2185-7DC9-8E4D-AD35-7916A434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GoDaddy, Squarespace, Hurricane Electric,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I used to use GoDaddy for years, but then Phil yelled at me</a:t>
            </a:r>
          </a:p>
          <a:p>
            <a:pPr lvl="1"/>
            <a:r>
              <a:rPr lang="en-US" dirty="0"/>
              <a:t>I switched to Google Domains for all my domains</a:t>
            </a:r>
          </a:p>
          <a:p>
            <a:pPr lvl="1"/>
            <a:r>
              <a:rPr lang="en-US" dirty="0"/>
              <a:t>Google sold their domain product to Squarespace</a:t>
            </a:r>
          </a:p>
          <a:p>
            <a:r>
              <a:rPr lang="en-US" dirty="0"/>
              <a:t>Quick demo of Squarespace Domains</a:t>
            </a:r>
          </a:p>
          <a:p>
            <a:pPr lvl="1"/>
            <a:r>
              <a:rPr lang="en-US" dirty="0">
                <a:hlinkClick r:id="rId2"/>
              </a:rPr>
              <a:t>https://account.squarespace.com/domains</a:t>
            </a:r>
            <a:endParaRPr lang="en-US" dirty="0"/>
          </a:p>
          <a:p>
            <a:pPr lvl="1"/>
            <a:r>
              <a:rPr lang="en-US" dirty="0"/>
              <a:t>Get a domain</a:t>
            </a:r>
          </a:p>
          <a:p>
            <a:pPr lvl="1"/>
            <a:r>
              <a:rPr lang="en-US" dirty="0"/>
              <a:t>Search for a domain</a:t>
            </a:r>
          </a:p>
          <a:p>
            <a:pPr lvl="1"/>
            <a:r>
              <a:rPr lang="en-US" dirty="0"/>
              <a:t>Add to cart</a:t>
            </a:r>
          </a:p>
          <a:p>
            <a:pPr lvl="1"/>
            <a:r>
              <a:rPr lang="en-US" dirty="0"/>
              <a:t>Checkout!</a:t>
            </a:r>
          </a:p>
        </p:txBody>
      </p:sp>
      <p:pic>
        <p:nvPicPr>
          <p:cNvPr id="4" name="Picture 2" descr="Shopify vs. Squarespace Comparison 2025 | Gelato">
            <a:extLst>
              <a:ext uri="{FF2B5EF4-FFF2-40B4-BE49-F238E27FC236}">
                <a16:creationId xmlns:a16="http://schemas.microsoft.com/office/drawing/2014/main" id="{0203DC73-382E-A80E-9CC3-DF543C1C8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34882" r="12273" b="35892"/>
          <a:stretch>
            <a:fillRect/>
          </a:stretch>
        </p:blipFill>
        <p:spPr bwMode="auto">
          <a:xfrm>
            <a:off x="5523345" y="4654030"/>
            <a:ext cx="5571375" cy="12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2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5BCE58-226C-A341-AE09-1634ADD2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Educate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F00DB-18E4-CE45-943B-4E9367DB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2"/>
          </a:xfrm>
        </p:spPr>
        <p:txBody>
          <a:bodyPr>
            <a:normAutofit/>
          </a:bodyPr>
          <a:lstStyle/>
          <a:p>
            <a:r>
              <a:rPr lang="en-US" dirty="0"/>
              <a:t>AWS Educate Account - </a:t>
            </a:r>
            <a:r>
              <a:rPr lang="en-US" dirty="0">
                <a:hlinkClick r:id="rId2"/>
              </a:rPr>
              <a:t>https://aws.amazon.com/education/awseducate/</a:t>
            </a:r>
            <a:r>
              <a:rPr lang="en-US" dirty="0"/>
              <a:t> </a:t>
            </a:r>
          </a:p>
          <a:p>
            <a:r>
              <a:rPr lang="en-US" dirty="0"/>
              <a:t>Videos, tutorials, and labs</a:t>
            </a:r>
          </a:p>
          <a:p>
            <a:r>
              <a:rPr lang="en-US" dirty="0"/>
              <a:t>We will walk through a few different methods of things!</a:t>
            </a:r>
          </a:p>
          <a:p>
            <a:pPr lvl="1"/>
            <a:r>
              <a:rPr lang="en-US" dirty="0"/>
              <a:t>Make sure you can log in!</a:t>
            </a:r>
          </a:p>
          <a:p>
            <a:pPr lvl="2"/>
            <a:r>
              <a:rPr lang="en-US" dirty="0"/>
              <a:t>You will need an AWS Educate account!</a:t>
            </a:r>
          </a:p>
          <a:p>
            <a:r>
              <a:rPr lang="en-US" dirty="0"/>
              <a:t>Key Items: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Version Control</a:t>
            </a:r>
          </a:p>
          <a:p>
            <a:pPr lvl="1"/>
            <a:r>
              <a:rPr lang="en-US" dirty="0"/>
              <a:t>Repeatability</a:t>
            </a:r>
          </a:p>
          <a:p>
            <a:pPr lvl="1"/>
            <a:r>
              <a:rPr lang="en-US" dirty="0"/>
              <a:t>Infrastructure as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19D6D-3998-D145-9C25-3E31784F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047-9AFA-4A82-8069-D12132B7B90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 descr="AWS Educate | OIT - The University of Texas at Dallas">
            <a:extLst>
              <a:ext uri="{FF2B5EF4-FFF2-40B4-BE49-F238E27FC236}">
                <a16:creationId xmlns:a16="http://schemas.microsoft.com/office/drawing/2014/main" id="{94714F30-043B-1FFB-4116-34049D26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89" y="4221480"/>
            <a:ext cx="3587116" cy="1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1CB8-4C17-7A40-9582-3F7DDD3D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IP’s and Virtual LAN’s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7DA6-CE06-A448-BF48-C9C28E18E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4254"/>
          </a:xfrm>
        </p:spPr>
        <p:txBody>
          <a:bodyPr/>
          <a:lstStyle/>
          <a:p>
            <a:r>
              <a:rPr lang="en-US" dirty="0"/>
              <a:t>Virtual Internet Protocol Address: VIP or VIPA</a:t>
            </a:r>
          </a:p>
          <a:p>
            <a:pPr lvl="1"/>
            <a:r>
              <a:rPr lang="en-US" dirty="0"/>
              <a:t>An IP address that doesn't correspond to an actual physical network interface</a:t>
            </a:r>
          </a:p>
          <a:p>
            <a:pPr lvl="1"/>
            <a:r>
              <a:rPr lang="en-US" dirty="0"/>
              <a:t>Useful for fault tolerance and mobility</a:t>
            </a:r>
          </a:p>
          <a:p>
            <a:pPr lvl="1"/>
            <a:r>
              <a:rPr lang="en-US" dirty="0"/>
              <a:t>Considered to be a secondary IP, in addition to the server’s primary IP</a:t>
            </a:r>
          </a:p>
          <a:p>
            <a:r>
              <a:rPr lang="en-US" dirty="0"/>
              <a:t>Virtual Local Area Network: VLAN</a:t>
            </a:r>
          </a:p>
          <a:p>
            <a:pPr lvl="1"/>
            <a:r>
              <a:rPr lang="en-US" dirty="0"/>
              <a:t>Uses VLAN Tagging Protocol – 802.1q</a:t>
            </a:r>
          </a:p>
          <a:p>
            <a:pPr lvl="1"/>
            <a:r>
              <a:rPr lang="en-US" dirty="0"/>
              <a:t>Separates single physical networks into separate virtual networks</a:t>
            </a:r>
          </a:p>
          <a:p>
            <a:pPr lvl="1"/>
            <a:r>
              <a:rPr lang="en-US" dirty="0"/>
              <a:t>Provides an additional layer of network security</a:t>
            </a:r>
          </a:p>
          <a:p>
            <a:pPr lvl="2"/>
            <a:r>
              <a:rPr lang="en-US" dirty="0"/>
              <a:t>Subdivide a LAN into separate VLAN’s for separate traffic</a:t>
            </a:r>
          </a:p>
          <a:p>
            <a:pPr lvl="1"/>
            <a:r>
              <a:rPr lang="en-US" dirty="0" err="1"/>
              <a:t>Trunking</a:t>
            </a:r>
            <a:endParaRPr lang="en-US" dirty="0"/>
          </a:p>
          <a:p>
            <a:pPr lvl="2"/>
            <a:r>
              <a:rPr lang="en-US" dirty="0"/>
              <a:t>Multiple LAN’s on a single physical cable</a:t>
            </a:r>
          </a:p>
          <a:p>
            <a:pPr lvl="1"/>
            <a:r>
              <a:rPr lang="en-US" dirty="0"/>
              <a:t>Requires supporting hardware!</a:t>
            </a:r>
          </a:p>
          <a:p>
            <a:pPr lvl="2"/>
            <a:r>
              <a:rPr lang="en-US" dirty="0"/>
              <a:t>Switch, router, NIC, etc.</a:t>
            </a:r>
          </a:p>
        </p:txBody>
      </p:sp>
      <p:pic>
        <p:nvPicPr>
          <p:cNvPr id="1026" name="Picture 2" descr="Image result for v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3" y="3153685"/>
            <a:ext cx="4294680" cy="30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14E7-60CE-E74D-8798-DC969B3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9879-C573-574F-A827-8B539280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joining two or more network interfaces into a single interface</a:t>
            </a:r>
          </a:p>
          <a:p>
            <a:pPr lvl="1"/>
            <a:r>
              <a:rPr lang="en-US" dirty="0"/>
              <a:t>Provides fault tolerance and redundancy</a:t>
            </a:r>
          </a:p>
          <a:p>
            <a:pPr lvl="1"/>
            <a:r>
              <a:rPr lang="en-US" dirty="0"/>
              <a:t>Also called channel bonding, link aggregation, NIC teaming, and others</a:t>
            </a:r>
          </a:p>
          <a:p>
            <a:pPr lvl="1"/>
            <a:r>
              <a:rPr lang="en-US" dirty="0"/>
              <a:t>Different types of bonding modes provide different features</a:t>
            </a:r>
          </a:p>
          <a:p>
            <a:pPr lvl="2"/>
            <a:r>
              <a:rPr lang="en-US" dirty="0"/>
              <a:t>Round Robin – Default mode; packets are sent in order over each interface</a:t>
            </a:r>
          </a:p>
          <a:p>
            <a:pPr lvl="2"/>
            <a:r>
              <a:rPr lang="en-US" dirty="0"/>
              <a:t>Active/Backup – One link is used, switched to secondary link in case of primary link failure</a:t>
            </a:r>
          </a:p>
          <a:p>
            <a:pPr lvl="2"/>
            <a:r>
              <a:rPr lang="en-US" dirty="0"/>
              <a:t>XOR – Specific MAC address destinations are pinned to a specific interface</a:t>
            </a:r>
          </a:p>
          <a:p>
            <a:pPr lvl="2"/>
            <a:r>
              <a:rPr lang="en-US" dirty="0"/>
              <a:t>Broadcast – All packets sent on all interfaces</a:t>
            </a:r>
          </a:p>
          <a:p>
            <a:pPr lvl="2"/>
            <a:r>
              <a:rPr lang="en-US" dirty="0"/>
              <a:t>Link Aggregation – Interfaces are combined, increasing throughput</a:t>
            </a:r>
          </a:p>
          <a:p>
            <a:pPr lvl="3"/>
            <a:r>
              <a:rPr lang="en-US" dirty="0"/>
              <a:t>Requires 802.3ad LACP switch support</a:t>
            </a:r>
          </a:p>
          <a:p>
            <a:pPr lvl="2"/>
            <a:r>
              <a:rPr lang="en-US" dirty="0"/>
              <a:t>Transmit Load Balancing – Outgoing traffic is distributed depending on load</a:t>
            </a:r>
          </a:p>
          <a:p>
            <a:pPr lvl="2"/>
            <a:r>
              <a:rPr lang="en-US" dirty="0"/>
              <a:t>Adaptive Load Balancing – Provides transmit and receive load balancing</a:t>
            </a:r>
            <a:br>
              <a:rPr lang="en-US" dirty="0"/>
            </a:br>
            <a:r>
              <a:rPr lang="en-US" dirty="0"/>
              <a:t>through ARP negotiation.  Does not require specific switch configurations.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1A45-FA28-704E-8B85-68D3044E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51" y="3936380"/>
            <a:ext cx="4541752" cy="22488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14E7-60CE-E74D-8798-DC969B3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9879-C573-574F-A827-8B5392804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9475"/>
          </a:xfrm>
        </p:spPr>
        <p:txBody>
          <a:bodyPr/>
          <a:lstStyle/>
          <a:p>
            <a:r>
              <a:rPr lang="en-US" dirty="0"/>
              <a:t>The process of joining two or more network interfaces into a single interface</a:t>
            </a:r>
          </a:p>
          <a:p>
            <a:pPr lvl="1"/>
            <a:r>
              <a:rPr lang="en-US" dirty="0"/>
              <a:t>Modes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Link Monitoring</a:t>
            </a:r>
          </a:p>
          <a:p>
            <a:pPr lvl="2"/>
            <a:r>
              <a:rPr lang="en-US" dirty="0"/>
              <a:t>Media independent interface monitor – MIIMON – Monitors the carrier state of the link</a:t>
            </a:r>
          </a:p>
          <a:p>
            <a:pPr lvl="3"/>
            <a:r>
              <a:rPr lang="en-US" dirty="0"/>
              <a:t>Monitoring frequency – time between link state checks</a:t>
            </a:r>
          </a:p>
          <a:p>
            <a:pPr lvl="3"/>
            <a:r>
              <a:rPr lang="en-US" dirty="0"/>
              <a:t>Link down delay – how long to wait before removing a link from the bond</a:t>
            </a:r>
          </a:p>
          <a:p>
            <a:pPr lvl="3"/>
            <a:r>
              <a:rPr lang="en-US" dirty="0"/>
              <a:t>Link up delay – how long to wait before bringing a link back into the bond</a:t>
            </a:r>
          </a:p>
          <a:p>
            <a:pPr lvl="2"/>
            <a:r>
              <a:rPr lang="en-US" dirty="0"/>
              <a:t>ARP Monitor – sends ARP queries to peers on the network to determine connectivity</a:t>
            </a:r>
          </a:p>
          <a:p>
            <a:pPr lvl="3"/>
            <a:r>
              <a:rPr lang="en-US" dirty="0"/>
              <a:t>Monitoring frequency – time between ARP request transmissions</a:t>
            </a:r>
          </a:p>
          <a:p>
            <a:pPr lvl="3"/>
            <a:r>
              <a:rPr lang="en-US" dirty="0"/>
              <a:t>ARP targets– a list of peer MAC addresses to query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1A45-FA28-704E-8B85-68D3044EB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03" y="4314896"/>
            <a:ext cx="3777299" cy="1870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98B3D-3E68-4549-9710-EE7A5761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92" y="2614855"/>
            <a:ext cx="9794488" cy="9748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09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3379</Words>
  <Application>Microsoft Office PowerPoint</Application>
  <PresentationFormat>Widescreen</PresentationFormat>
  <Paragraphs>506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Calibri Light</vt:lpstr>
      <vt:lpstr>Courier New</vt:lpstr>
      <vt:lpstr>Retrospect</vt:lpstr>
      <vt:lpstr>CMAC 3990.200 Systems Administration and Operations</vt:lpstr>
      <vt:lpstr>Objectives</vt:lpstr>
      <vt:lpstr>Weekly Info</vt:lpstr>
      <vt:lpstr>HW 5 &amp; HW 6</vt:lpstr>
      <vt:lpstr>Obtaining a Domain</vt:lpstr>
      <vt:lpstr>AWS Educate</vt:lpstr>
      <vt:lpstr>Virtual IP’s and Virtual LAN’s</vt:lpstr>
      <vt:lpstr>Network Bonding</vt:lpstr>
      <vt:lpstr>Network Bonding</vt:lpstr>
      <vt:lpstr>Security-Enhanced Linux (SELinux)</vt:lpstr>
      <vt:lpstr>Linux</vt:lpstr>
      <vt:lpstr>Linux</vt:lpstr>
      <vt:lpstr>Linux Directory Structure</vt:lpstr>
      <vt:lpstr>Linux Commands</vt:lpstr>
      <vt:lpstr>The Command Line</vt:lpstr>
      <vt:lpstr>Linux Commands</vt:lpstr>
      <vt:lpstr>Command Line Interface (CLI)</vt:lpstr>
      <vt:lpstr>Command Line Interface (CLI)</vt:lpstr>
      <vt:lpstr>Stream Editor (SED)</vt:lpstr>
      <vt:lpstr>Why external DNS doesn’t work for our domains…</vt:lpstr>
      <vt:lpstr>Why external DNS doesn’t work for our domains…</vt:lpstr>
      <vt:lpstr>Our Network Config</vt:lpstr>
      <vt:lpstr>Our Network Config</vt:lpstr>
      <vt:lpstr>CMAC 3990.200 Systems Administration and Operations</vt:lpstr>
      <vt:lpstr>Objectives</vt:lpstr>
      <vt:lpstr>Weekly Info</vt:lpstr>
      <vt:lpstr>HW 5 &amp; HW 6</vt:lpstr>
      <vt:lpstr>AWS Educate</vt:lpstr>
      <vt:lpstr>X as a Service (XaaS)</vt:lpstr>
      <vt:lpstr>Amazon Web Services</vt:lpstr>
      <vt:lpstr>Compute</vt:lpstr>
      <vt:lpstr>Elastic Compute Cloud (EC2)</vt:lpstr>
      <vt:lpstr>Elastic Compute Cloud (EC2)</vt:lpstr>
      <vt:lpstr>AWS Educate</vt:lpstr>
      <vt:lpstr>AWS Educate</vt:lpstr>
      <vt:lpstr>Virtual Machines</vt:lpstr>
      <vt:lpstr>Linux Commands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2016-09-10T18:47:44Z</dcterms:created>
  <dcterms:modified xsi:type="dcterms:W3CDTF">2025-10-25T17:30:33Z</dcterms:modified>
</cp:coreProperties>
</file>